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35" r:id="rId3"/>
    <p:sldId id="316" r:id="rId4"/>
    <p:sldId id="329" r:id="rId5"/>
    <p:sldId id="330" r:id="rId6"/>
    <p:sldId id="332" r:id="rId7"/>
    <p:sldId id="333" r:id="rId8"/>
    <p:sldId id="334" r:id="rId9"/>
    <p:sldId id="318" r:id="rId10"/>
    <p:sldId id="319" r:id="rId11"/>
    <p:sldId id="321" r:id="rId12"/>
    <p:sldId id="331" r:id="rId13"/>
    <p:sldId id="342" r:id="rId14"/>
    <p:sldId id="336" r:id="rId15"/>
    <p:sldId id="337" r:id="rId16"/>
    <p:sldId id="338" r:id="rId17"/>
    <p:sldId id="328" r:id="rId18"/>
    <p:sldId id="339" r:id="rId19"/>
    <p:sldId id="340" r:id="rId20"/>
    <p:sldId id="341" r:id="rId21"/>
    <p:sldId id="30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A"/>
    <a:srgbClr val="002060"/>
    <a:srgbClr val="BDE3F2"/>
    <a:srgbClr val="FE1C89"/>
    <a:srgbClr val="FFFFFF"/>
    <a:srgbClr val="001F5F"/>
    <a:srgbClr val="B4B4B4"/>
    <a:srgbClr val="B4DEF0"/>
    <a:srgbClr val="B1F0F9"/>
    <a:srgbClr val="30A8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55" autoAdjust="0"/>
    <p:restoredTop sz="94660"/>
  </p:normalViewPr>
  <p:slideViewPr>
    <p:cSldViewPr snapToGrid="0">
      <p:cViewPr varScale="1">
        <p:scale>
          <a:sx n="85" d="100"/>
          <a:sy n="85" d="100"/>
        </p:scale>
        <p:origin x="60" y="216"/>
      </p:cViewPr>
      <p:guideLst>
        <p:guide orient="horz" pos="2205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katerina Efremova" userId="e26007adde300079" providerId="LiveId" clId="{54AC0F7B-B5F5-40E5-872C-9EAE7EF29C3A}"/>
    <pc:docChg chg="delSld">
      <pc:chgData name="Ekaterina Efremova" userId="e26007adde300079" providerId="LiveId" clId="{54AC0F7B-B5F5-40E5-872C-9EAE7EF29C3A}" dt="2023-10-24T15:47:24.558" v="0" actId="2696"/>
      <pc:docMkLst>
        <pc:docMk/>
      </pc:docMkLst>
      <pc:sldChg chg="del">
        <pc:chgData name="Ekaterina Efremova" userId="e26007adde300079" providerId="LiveId" clId="{54AC0F7B-B5F5-40E5-872C-9EAE7EF29C3A}" dt="2023-10-24T15:47:24.558" v="0" actId="2696"/>
        <pc:sldMkLst>
          <pc:docMk/>
          <pc:sldMk cId="425765266" sldId="343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9T20:35:48.724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0 0 24575,'2'1'0,"-1"-1"0,0 0 0,1 0 0,-1 1 0,0-1 0,0 1 0,1-1 0,-1 1 0,0 0 0,0-1 0,0 1 0,0 0 0,0 0 0,0 0 0,0-1 0,1 2 0,5 5 0,32 24 0,-2 2 0,-1 2 0,-1 1 0,-2 2 0,-2 1 0,-2 1 0,28 51 0,-31-44 0,2-1 0,3-2 0,1-1 0,38 39 0,89 83 0,195 224 0,-318-343 0,279 326 0,-224-283-1365,-15-17-5461</inkml:trace>
</inkml:ink>
</file>

<file path=ppt/media/image1.jpeg>
</file>

<file path=ppt/media/image10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8.wmf>
</file>

<file path=ppt/media/image39.wmf>
</file>

<file path=ppt/media/image4.png>
</file>

<file path=ppt/media/image41.wmf>
</file>

<file path=ppt/media/image42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6.wmf>
</file>

<file path=ppt/media/image60.wmf>
</file>

<file path=ppt/media/image61.png>
</file>

<file path=ppt/media/image62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1.wmf>
</file>

<file path=ppt/media/image92.jpeg>
</file>

<file path=ppt/media/image93.jpeg>
</file>

<file path=ppt/media/image94.jpeg>
</file>

<file path=ppt/media/image9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FA268-60FD-46A2-8600-05ED4A4F8892}" type="datetimeFigureOut">
              <a:rPr lang="ru-RU" smtClean="0"/>
              <a:t>24.10.2023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0FBBA-39BE-44B5-A2EA-83A6E0225A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881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1F5B10-26F7-48CD-B2F2-852A131D3D64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798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2711AD-9E98-4B36-91B2-4CE515FA74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55246F-F355-4339-9FA5-9D91EB9FE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6118BE-BD28-42A5-A0D3-9919C7C1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DECCF1-3F33-49CE-AC00-811F213D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B0F0831-50F2-4C3A-8556-14F076679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1D9D8-5970-4042-9AF1-4E6BBBF9B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CE344F-41FD-4F7D-A14E-E2BA7A672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CCE783-CD7A-45C1-8570-9AB6F883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D211F7-6AE5-486D-AC62-8BD66666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514B25-C4C7-412D-A3B3-D796E710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71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1DCBA94-115F-4E08-ACF6-C28C2A6FD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BC8FB7-478B-47A1-B249-890D79826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051D81-7A35-4308-AEE8-1E343B61F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7F62BF-8FF4-4429-9151-247ABD684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F89FAE-26D6-4254-8BD6-4B5AFBF5E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0FE5B-AB70-4F5F-A287-E3943337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E0AE68-3823-4A06-BF22-B605B98D1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1D38BA-10A3-48A1-AB75-B400B8BDD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E4DAD7-D649-42F4-8CAA-BB8126C9C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37247C-DF7D-4C6F-B0A8-D02A1CCEF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4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7BA6A4-6C60-4A1B-9AD9-88EDDCBAE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EEC5596-C9DE-474F-8064-6F74D259B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831ACE-62D6-44CE-8F3C-142AA8510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CC7C99-DC3D-4D01-95C7-2DFF7B0C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7DEB36-5B4E-42C9-8B1C-0EC1DE1A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43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E13157-2B95-4F36-8C8B-0379F7A4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5A43F1-6A21-4FF0-9D76-A0C65EEBD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0F3E42C-CFA6-4183-92F6-492A367C2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E3472D-F6B7-499C-93C5-C81043921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72A81B-A59F-4026-9471-A620FA43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5F4CF6-A96F-4569-9CA8-C510B0FEE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383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92A91-E9EE-41FB-A853-E2D26316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DBCD67-3BDD-48DE-9BC0-CE4EE5BCA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E7D9354-43AF-4850-A6D8-0CFE1B26B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B9EA4C-A19E-4588-A8A7-AF44FE377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9A290C2-3950-4FBE-926A-8F64CBBE5B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D2854ED-DBF3-4D9B-AC11-E41DBBC9F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E49211C-D8BA-482A-9203-81112B7B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7B99D8D-F55D-413C-A704-C8E2A0291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3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0260D0-40A5-4468-B7E3-913B49AB2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25CF552-663C-481B-82A0-ABF3C8B5B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FA739AE-298A-4AD4-B5AF-CB8157CC4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3F44ED4-FE12-40D1-8C5E-BAD41514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23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03D2D0D-4368-4D40-A6FB-DD6D7E2D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F5835B-CD2B-40BD-AE13-AA932A43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603B750-93F8-414A-A586-F34B7C0AF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6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3529E4-C032-4E4C-AFA3-CFD36D515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DAC3ED-BF9D-4BBF-89C9-5A013B035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566A99-71AD-45B8-AEFF-CD6FB6EAE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4ED0B2-20FB-4CEE-915E-ACF6E5F3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1D1162-8CF2-4FA5-8CA0-CBD56599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D23CAA-3DE7-47EA-8811-83BF1DE2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54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3B7C5-790D-47FD-AF29-36FEABC25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6E8A8FC-2CA9-453C-AD92-D68BB203D1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460659-4573-4697-893B-2F79ABEB4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911067-B785-46E4-AFAB-D2DA2306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84FD8D3-D123-4D14-A38D-8405E91CD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3CD240-B480-4658-B9E0-C1232CCB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75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D870C-C3F1-4B10-A17E-02D45C0A9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F7B523-06FD-4DE6-800E-C8DAAD46D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A25866-AC43-4D91-966F-4C81B70C35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628C1-4C27-4B96-9010-964F45C67E10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54624D-9C9F-45C5-A37F-0ED0506C8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8ACC28-7FCE-42E9-A43B-79CA6348D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88384-73D5-40FF-93A7-69B09244C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5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13" Type="http://schemas.openxmlformats.org/officeDocument/2006/relationships/image" Target="../media/image53.wmf"/><Relationship Id="rId3" Type="http://schemas.openxmlformats.org/officeDocument/2006/relationships/image" Target="../media/image48.wmf"/><Relationship Id="rId7" Type="http://schemas.openxmlformats.org/officeDocument/2006/relationships/image" Target="../media/image50.wmf"/><Relationship Id="rId12" Type="http://schemas.openxmlformats.org/officeDocument/2006/relationships/oleObject" Target="../embeddings/oleObject50.bin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7.bin"/><Relationship Id="rId11" Type="http://schemas.openxmlformats.org/officeDocument/2006/relationships/image" Target="../media/image52.emf"/><Relationship Id="rId5" Type="http://schemas.openxmlformats.org/officeDocument/2006/relationships/image" Target="../media/image49.wmf"/><Relationship Id="rId15" Type="http://schemas.openxmlformats.org/officeDocument/2006/relationships/image" Target="../media/image54.wmf"/><Relationship Id="rId10" Type="http://schemas.openxmlformats.org/officeDocument/2006/relationships/oleObject" Target="../embeddings/oleObject49.bin"/><Relationship Id="rId4" Type="http://schemas.openxmlformats.org/officeDocument/2006/relationships/oleObject" Target="../embeddings/oleObject46.bin"/><Relationship Id="rId9" Type="http://schemas.openxmlformats.org/officeDocument/2006/relationships/image" Target="../media/image51.emf"/><Relationship Id="rId14" Type="http://schemas.openxmlformats.org/officeDocument/2006/relationships/oleObject" Target="../embeddings/oleObject51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13" Type="http://schemas.openxmlformats.org/officeDocument/2006/relationships/image" Target="../media/image59.emf"/><Relationship Id="rId3" Type="http://schemas.openxmlformats.org/officeDocument/2006/relationships/image" Target="../media/image55.wmf"/><Relationship Id="rId7" Type="http://schemas.openxmlformats.org/officeDocument/2006/relationships/image" Target="../media/image57.wmf"/><Relationship Id="rId12" Type="http://schemas.openxmlformats.org/officeDocument/2006/relationships/oleObject" Target="../embeddings/oleObject57.bin"/><Relationship Id="rId2" Type="http://schemas.openxmlformats.org/officeDocument/2006/relationships/oleObject" Target="../embeddings/oleObject5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4.bin"/><Relationship Id="rId11" Type="http://schemas.openxmlformats.org/officeDocument/2006/relationships/image" Target="../media/image58.wmf"/><Relationship Id="rId5" Type="http://schemas.openxmlformats.org/officeDocument/2006/relationships/image" Target="../media/image56.wmf"/><Relationship Id="rId15" Type="http://schemas.openxmlformats.org/officeDocument/2006/relationships/image" Target="../media/image60.wmf"/><Relationship Id="rId10" Type="http://schemas.openxmlformats.org/officeDocument/2006/relationships/oleObject" Target="../embeddings/oleObject56.bin"/><Relationship Id="rId4" Type="http://schemas.openxmlformats.org/officeDocument/2006/relationships/oleObject" Target="../embeddings/oleObject53.bin"/><Relationship Id="rId9" Type="http://schemas.openxmlformats.org/officeDocument/2006/relationships/image" Target="../media/image52.emf"/><Relationship Id="rId14" Type="http://schemas.openxmlformats.org/officeDocument/2006/relationships/oleObject" Target="../embeddings/oleObject5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N9HlQ-XVnFk" TargetMode="External"/><Relationship Id="rId4" Type="http://schemas.openxmlformats.org/officeDocument/2006/relationships/image" Target="../media/image6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PkHEfB1vGM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.bin"/><Relationship Id="rId13" Type="http://schemas.openxmlformats.org/officeDocument/2006/relationships/image" Target="../media/image67.wmf"/><Relationship Id="rId3" Type="http://schemas.openxmlformats.org/officeDocument/2006/relationships/image" Target="../media/image62.wmf"/><Relationship Id="rId7" Type="http://schemas.openxmlformats.org/officeDocument/2006/relationships/image" Target="../media/image64.wmf"/><Relationship Id="rId12" Type="http://schemas.openxmlformats.org/officeDocument/2006/relationships/oleObject" Target="../embeddings/oleObject64.bin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1.bin"/><Relationship Id="rId11" Type="http://schemas.openxmlformats.org/officeDocument/2006/relationships/image" Target="../media/image66.wmf"/><Relationship Id="rId5" Type="http://schemas.openxmlformats.org/officeDocument/2006/relationships/image" Target="../media/image63.emf"/><Relationship Id="rId10" Type="http://schemas.openxmlformats.org/officeDocument/2006/relationships/oleObject" Target="../embeddings/oleObject63.bin"/><Relationship Id="rId4" Type="http://schemas.openxmlformats.org/officeDocument/2006/relationships/oleObject" Target="../embeddings/oleObject60.bin"/><Relationship Id="rId9" Type="http://schemas.openxmlformats.org/officeDocument/2006/relationships/image" Target="../media/image65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3" Type="http://schemas.openxmlformats.org/officeDocument/2006/relationships/image" Target="../media/image63.emf"/><Relationship Id="rId7" Type="http://schemas.openxmlformats.org/officeDocument/2006/relationships/image" Target="../media/image68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7.bin"/><Relationship Id="rId11" Type="http://schemas.openxmlformats.org/officeDocument/2006/relationships/image" Target="../media/image70.wmf"/><Relationship Id="rId5" Type="http://schemas.openxmlformats.org/officeDocument/2006/relationships/image" Target="../media/image66.wmf"/><Relationship Id="rId10" Type="http://schemas.openxmlformats.org/officeDocument/2006/relationships/oleObject" Target="../embeddings/oleObject69.bin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9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3.bin"/><Relationship Id="rId13" Type="http://schemas.openxmlformats.org/officeDocument/2006/relationships/image" Target="../media/image75.wmf"/><Relationship Id="rId3" Type="http://schemas.openxmlformats.org/officeDocument/2006/relationships/image" Target="../media/image70.wmf"/><Relationship Id="rId7" Type="http://schemas.openxmlformats.org/officeDocument/2006/relationships/image" Target="../media/image72.emf"/><Relationship Id="rId12" Type="http://schemas.openxmlformats.org/officeDocument/2006/relationships/oleObject" Target="../embeddings/oleObject75.bin"/><Relationship Id="rId2" Type="http://schemas.openxmlformats.org/officeDocument/2006/relationships/oleObject" Target="../embeddings/oleObject7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2.bin"/><Relationship Id="rId11" Type="http://schemas.openxmlformats.org/officeDocument/2006/relationships/image" Target="../media/image74.wmf"/><Relationship Id="rId5" Type="http://schemas.openxmlformats.org/officeDocument/2006/relationships/image" Target="../media/image71.emf"/><Relationship Id="rId15" Type="http://schemas.openxmlformats.org/officeDocument/2006/relationships/image" Target="../media/image76.wmf"/><Relationship Id="rId10" Type="http://schemas.openxmlformats.org/officeDocument/2006/relationships/oleObject" Target="../embeddings/oleObject74.bin"/><Relationship Id="rId4" Type="http://schemas.openxmlformats.org/officeDocument/2006/relationships/oleObject" Target="../embeddings/oleObject71.bin"/><Relationship Id="rId9" Type="http://schemas.openxmlformats.org/officeDocument/2006/relationships/image" Target="../media/image73.wmf"/><Relationship Id="rId14" Type="http://schemas.openxmlformats.org/officeDocument/2006/relationships/oleObject" Target="../embeddings/oleObject76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3" Type="http://schemas.openxmlformats.org/officeDocument/2006/relationships/image" Target="../media/image77.wmf"/><Relationship Id="rId7" Type="http://schemas.openxmlformats.org/officeDocument/2006/relationships/image" Target="../media/image71.e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9.bin"/><Relationship Id="rId5" Type="http://schemas.openxmlformats.org/officeDocument/2006/relationships/image" Target="../media/image78.wmf"/><Relationship Id="rId4" Type="http://schemas.openxmlformats.org/officeDocument/2006/relationships/oleObject" Target="../embeddings/oleObject78.bin"/><Relationship Id="rId9" Type="http://schemas.openxmlformats.org/officeDocument/2006/relationships/image" Target="../media/image79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13" Type="http://schemas.openxmlformats.org/officeDocument/2006/relationships/image" Target="../media/image85.wmf"/><Relationship Id="rId3" Type="http://schemas.openxmlformats.org/officeDocument/2006/relationships/image" Target="../media/image80.wmf"/><Relationship Id="rId7" Type="http://schemas.openxmlformats.org/officeDocument/2006/relationships/image" Target="../media/image82.wmf"/><Relationship Id="rId12" Type="http://schemas.openxmlformats.org/officeDocument/2006/relationships/oleObject" Target="../embeddings/oleObject86.bin"/><Relationship Id="rId17" Type="http://schemas.openxmlformats.org/officeDocument/2006/relationships/image" Target="../media/image87.wmf"/><Relationship Id="rId2" Type="http://schemas.openxmlformats.org/officeDocument/2006/relationships/oleObject" Target="../embeddings/oleObject81.bin"/><Relationship Id="rId16" Type="http://schemas.openxmlformats.org/officeDocument/2006/relationships/oleObject" Target="../embeddings/oleObject8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3.bin"/><Relationship Id="rId11" Type="http://schemas.openxmlformats.org/officeDocument/2006/relationships/image" Target="../media/image84.wmf"/><Relationship Id="rId5" Type="http://schemas.openxmlformats.org/officeDocument/2006/relationships/image" Target="../media/image81.emf"/><Relationship Id="rId15" Type="http://schemas.openxmlformats.org/officeDocument/2006/relationships/image" Target="../media/image86.wmf"/><Relationship Id="rId10" Type="http://schemas.openxmlformats.org/officeDocument/2006/relationships/oleObject" Target="../embeddings/oleObject85.bin"/><Relationship Id="rId4" Type="http://schemas.openxmlformats.org/officeDocument/2006/relationships/oleObject" Target="../embeddings/oleObject82.bin"/><Relationship Id="rId9" Type="http://schemas.openxmlformats.org/officeDocument/2006/relationships/image" Target="../media/image83.wmf"/><Relationship Id="rId14" Type="http://schemas.openxmlformats.org/officeDocument/2006/relationships/oleObject" Target="../embeddings/oleObject87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3" Type="http://schemas.openxmlformats.org/officeDocument/2006/relationships/image" Target="../media/image88.wmf"/><Relationship Id="rId7" Type="http://schemas.openxmlformats.org/officeDocument/2006/relationships/image" Target="../media/image90.e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1.bin"/><Relationship Id="rId11" Type="http://schemas.openxmlformats.org/officeDocument/2006/relationships/image" Target="../media/image91.wmf"/><Relationship Id="rId5" Type="http://schemas.openxmlformats.org/officeDocument/2006/relationships/image" Target="../media/image89.wmf"/><Relationship Id="rId10" Type="http://schemas.openxmlformats.org/officeDocument/2006/relationships/oleObject" Target="../embeddings/oleObject93.bin"/><Relationship Id="rId4" Type="http://schemas.openxmlformats.org/officeDocument/2006/relationships/oleObject" Target="../embeddings/oleObject90.bin"/><Relationship Id="rId9" Type="http://schemas.openxmlformats.org/officeDocument/2006/relationships/image" Target="../media/image87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tudes.ru/etudes/steering-geometry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rc7kDML0vNQ" TargetMode="External"/><Relationship Id="rId3" Type="http://schemas.openxmlformats.org/officeDocument/2006/relationships/hyperlink" Target="https://www.youtube.com/watch?v=IkcI5x7i19o&amp;t=49s" TargetMode="External"/><Relationship Id="rId7" Type="http://schemas.openxmlformats.org/officeDocument/2006/relationships/hyperlink" Target="https://www.youtube.com/watch?v=y1zyEPK5bQM&amp;list=RDCMUCFJOp3A0Sza94wcAEZgiQsg&amp;index=1" TargetMode="External"/><Relationship Id="rId2" Type="http://schemas.openxmlformats.org/officeDocument/2006/relationships/hyperlink" Target="https://www.youtube.com/watch?v=V7hGcLU_wl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W6ii5GlLlNA&amp;t=35s" TargetMode="External"/><Relationship Id="rId5" Type="http://schemas.openxmlformats.org/officeDocument/2006/relationships/hyperlink" Target="https://www.youtube.com/watch?v=OKTIgghoAQw&amp;t=25s" TargetMode="External"/><Relationship Id="rId4" Type="http://schemas.openxmlformats.org/officeDocument/2006/relationships/hyperlink" Target="https://www.youtube.com/watch?v=IkcI5x7i19o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jpeg"/><Relationship Id="rId5" Type="http://schemas.openxmlformats.org/officeDocument/2006/relationships/image" Target="../media/image94.jpeg"/><Relationship Id="rId4" Type="http://schemas.openxmlformats.org/officeDocument/2006/relationships/image" Target="../media/image9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10.wmf"/><Relationship Id="rId3" Type="http://schemas.openxmlformats.org/officeDocument/2006/relationships/image" Target="../media/image5.wmf"/><Relationship Id="rId7" Type="http://schemas.openxmlformats.org/officeDocument/2006/relationships/image" Target="../media/image7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9.wmf"/><Relationship Id="rId5" Type="http://schemas.openxmlformats.org/officeDocument/2006/relationships/image" Target="../media/image6.wmf"/><Relationship Id="rId15" Type="http://schemas.openxmlformats.org/officeDocument/2006/relationships/image" Target="../media/image11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8.wmf"/><Relationship Id="rId14" Type="http://schemas.openxmlformats.org/officeDocument/2006/relationships/oleObject" Target="../embeddings/oleObject7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13" Type="http://schemas.openxmlformats.org/officeDocument/2006/relationships/image" Target="../media/image17.wmf"/><Relationship Id="rId18" Type="http://schemas.openxmlformats.org/officeDocument/2006/relationships/oleObject" Target="../embeddings/oleObject15.bin"/><Relationship Id="rId3" Type="http://schemas.openxmlformats.org/officeDocument/2006/relationships/image" Target="../media/image12.wmf"/><Relationship Id="rId7" Type="http://schemas.openxmlformats.org/officeDocument/2006/relationships/image" Target="../media/image14.wmf"/><Relationship Id="rId12" Type="http://schemas.openxmlformats.org/officeDocument/2006/relationships/oleObject" Target="../embeddings/oleObject13.bin"/><Relationship Id="rId17" Type="http://schemas.openxmlformats.org/officeDocument/2006/relationships/image" Target="../media/image19.png"/><Relationship Id="rId2" Type="http://schemas.openxmlformats.org/officeDocument/2006/relationships/oleObject" Target="../embeddings/oleObject8.bin"/><Relationship Id="rId16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11" Type="http://schemas.openxmlformats.org/officeDocument/2006/relationships/image" Target="../media/image16.wmf"/><Relationship Id="rId5" Type="http://schemas.openxmlformats.org/officeDocument/2006/relationships/image" Target="../media/image13.wmf"/><Relationship Id="rId15" Type="http://schemas.openxmlformats.org/officeDocument/2006/relationships/image" Target="../media/image18.wmf"/><Relationship Id="rId10" Type="http://schemas.openxmlformats.org/officeDocument/2006/relationships/oleObject" Target="../embeddings/oleObject12.bin"/><Relationship Id="rId19" Type="http://schemas.openxmlformats.org/officeDocument/2006/relationships/image" Target="../media/image19.e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5.wmf"/><Relationship Id="rId14" Type="http://schemas.openxmlformats.org/officeDocument/2006/relationships/oleObject" Target="../embeddings/oleObject14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image" Target="../media/image20.wmf"/><Relationship Id="rId7" Type="http://schemas.openxmlformats.org/officeDocument/2006/relationships/image" Target="../media/image22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8.bin"/><Relationship Id="rId11" Type="http://schemas.openxmlformats.org/officeDocument/2006/relationships/image" Target="../media/image24.wmf"/><Relationship Id="rId5" Type="http://schemas.openxmlformats.org/officeDocument/2006/relationships/image" Target="../media/image21.wmf"/><Relationship Id="rId10" Type="http://schemas.openxmlformats.org/officeDocument/2006/relationships/oleObject" Target="../embeddings/oleObject20.bin"/><Relationship Id="rId4" Type="http://schemas.openxmlformats.org/officeDocument/2006/relationships/oleObject" Target="../embeddings/oleObject17.bin"/><Relationship Id="rId9" Type="http://schemas.openxmlformats.org/officeDocument/2006/relationships/image" Target="../media/image23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30.wmf"/><Relationship Id="rId18" Type="http://schemas.openxmlformats.org/officeDocument/2006/relationships/oleObject" Target="../embeddings/oleObject29.bin"/><Relationship Id="rId3" Type="http://schemas.openxmlformats.org/officeDocument/2006/relationships/image" Target="../media/image25.wmf"/><Relationship Id="rId21" Type="http://schemas.openxmlformats.org/officeDocument/2006/relationships/image" Target="../media/image34.wmf"/><Relationship Id="rId7" Type="http://schemas.openxmlformats.org/officeDocument/2006/relationships/image" Target="../media/image27.wmf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32.wmf"/><Relationship Id="rId2" Type="http://schemas.openxmlformats.org/officeDocument/2006/relationships/oleObject" Target="../embeddings/oleObject21.bin"/><Relationship Id="rId16" Type="http://schemas.openxmlformats.org/officeDocument/2006/relationships/oleObject" Target="../embeddings/oleObject28.bin"/><Relationship Id="rId20" Type="http://schemas.openxmlformats.org/officeDocument/2006/relationships/oleObject" Target="../embeddings/oleObject3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29.wmf"/><Relationship Id="rId5" Type="http://schemas.openxmlformats.org/officeDocument/2006/relationships/image" Target="../media/image26.wmf"/><Relationship Id="rId15" Type="http://schemas.openxmlformats.org/officeDocument/2006/relationships/image" Target="../media/image31.wmf"/><Relationship Id="rId23" Type="http://schemas.openxmlformats.org/officeDocument/2006/relationships/image" Target="../media/image35.wmf"/><Relationship Id="rId10" Type="http://schemas.openxmlformats.org/officeDocument/2006/relationships/oleObject" Target="../embeddings/oleObject25.bin"/><Relationship Id="rId19" Type="http://schemas.openxmlformats.org/officeDocument/2006/relationships/image" Target="../media/image33.wmf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8.wmf"/><Relationship Id="rId14" Type="http://schemas.openxmlformats.org/officeDocument/2006/relationships/oleObject" Target="../embeddings/oleObject27.bin"/><Relationship Id="rId22" Type="http://schemas.openxmlformats.org/officeDocument/2006/relationships/oleObject" Target="../embeddings/oleObject31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3" Type="http://schemas.openxmlformats.org/officeDocument/2006/relationships/image" Target="../media/image29.wmf"/><Relationship Id="rId7" Type="http://schemas.openxmlformats.org/officeDocument/2006/relationships/image" Target="../media/image37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4.bin"/><Relationship Id="rId5" Type="http://schemas.openxmlformats.org/officeDocument/2006/relationships/image" Target="../media/image36.emf"/><Relationship Id="rId4" Type="http://schemas.openxmlformats.org/officeDocument/2006/relationships/oleObject" Target="../embeddings/oleObject33.bin"/><Relationship Id="rId9" Type="http://schemas.openxmlformats.org/officeDocument/2006/relationships/image" Target="../media/image38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3" Type="http://schemas.openxmlformats.org/officeDocument/2006/relationships/image" Target="../media/image39.wmf"/><Relationship Id="rId7" Type="http://schemas.openxmlformats.org/officeDocument/2006/relationships/image" Target="../media/image41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40.emf"/><Relationship Id="rId4" Type="http://schemas.openxmlformats.org/officeDocument/2006/relationships/oleObject" Target="../embeddings/oleObject37.bin"/><Relationship Id="rId9" Type="http://schemas.openxmlformats.org/officeDocument/2006/relationships/image" Target="../media/image42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3.bin"/><Relationship Id="rId3" Type="http://schemas.openxmlformats.org/officeDocument/2006/relationships/image" Target="../media/image43.emf"/><Relationship Id="rId7" Type="http://schemas.openxmlformats.org/officeDocument/2006/relationships/image" Target="../media/image45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2.bin"/><Relationship Id="rId11" Type="http://schemas.openxmlformats.org/officeDocument/2006/relationships/image" Target="../media/image47.wmf"/><Relationship Id="rId5" Type="http://schemas.openxmlformats.org/officeDocument/2006/relationships/image" Target="../media/image44.wmf"/><Relationship Id="rId10" Type="http://schemas.openxmlformats.org/officeDocument/2006/relationships/oleObject" Target="../embeddings/oleObject44.bin"/><Relationship Id="rId4" Type="http://schemas.openxmlformats.org/officeDocument/2006/relationships/oleObject" Target="../embeddings/oleObject41.bin"/><Relationship Id="rId9" Type="http://schemas.openxmlformats.org/officeDocument/2006/relationships/image" Target="../media/image4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Рисунок 124" descr="Изображение выглядит как внутренний, металлоизделия, стол&#10;&#10;Описание создано автоматически">
            <a:extLst>
              <a:ext uri="{FF2B5EF4-FFF2-40B4-BE49-F238E27FC236}">
                <a16:creationId xmlns:a16="http://schemas.microsoft.com/office/drawing/2014/main" id="{F3909196-941E-4992-BED1-BC11D2307F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9" r="24514" b="2"/>
          <a:stretch/>
        </p:blipFill>
        <p:spPr>
          <a:xfrm>
            <a:off x="8007861" y="1"/>
            <a:ext cx="4184139" cy="4247004"/>
          </a:xfrm>
          <a:custGeom>
            <a:avLst/>
            <a:gdLst>
              <a:gd name="connsiteX0" fmla="*/ 807468 w 4184139"/>
              <a:gd name="connsiteY0" fmla="*/ 0 h 4247004"/>
              <a:gd name="connsiteX1" fmla="*/ 4068803 w 4184139"/>
              <a:gd name="connsiteY1" fmla="*/ 0 h 4247004"/>
              <a:gd name="connsiteX2" fmla="*/ 4162158 w 4184139"/>
              <a:gd name="connsiteY2" fmla="*/ 84846 h 4247004"/>
              <a:gd name="connsiteX3" fmla="*/ 4184139 w 4184139"/>
              <a:gd name="connsiteY3" fmla="*/ 109032 h 4247004"/>
              <a:gd name="connsiteX4" fmla="*/ 4184139 w 4184139"/>
              <a:gd name="connsiteY4" fmla="*/ 3508705 h 4247004"/>
              <a:gd name="connsiteX5" fmla="*/ 4162158 w 4184139"/>
              <a:gd name="connsiteY5" fmla="*/ 3532891 h 4247004"/>
              <a:gd name="connsiteX6" fmla="*/ 2438135 w 4184139"/>
              <a:gd name="connsiteY6" fmla="*/ 4247004 h 4247004"/>
              <a:gd name="connsiteX7" fmla="*/ 0 w 4184139"/>
              <a:gd name="connsiteY7" fmla="*/ 1808869 h 4247004"/>
              <a:gd name="connsiteX8" fmla="*/ 714113 w 4184139"/>
              <a:gd name="connsiteY8" fmla="*/ 84846 h 424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84139" h="4247004">
                <a:moveTo>
                  <a:pt x="807468" y="0"/>
                </a:moveTo>
                <a:lnTo>
                  <a:pt x="4068803" y="0"/>
                </a:lnTo>
                <a:lnTo>
                  <a:pt x="4162158" y="84846"/>
                </a:lnTo>
                <a:lnTo>
                  <a:pt x="4184139" y="109032"/>
                </a:lnTo>
                <a:lnTo>
                  <a:pt x="4184139" y="3508705"/>
                </a:lnTo>
                <a:lnTo>
                  <a:pt x="4162158" y="3532891"/>
                </a:lnTo>
                <a:cubicBezTo>
                  <a:pt x="3720942" y="3974107"/>
                  <a:pt x="3111408" y="4247004"/>
                  <a:pt x="2438135" y="4247004"/>
                </a:cubicBezTo>
                <a:cubicBezTo>
                  <a:pt x="1091590" y="4247004"/>
                  <a:pt x="0" y="3155414"/>
                  <a:pt x="0" y="1808869"/>
                </a:cubicBezTo>
                <a:cubicBezTo>
                  <a:pt x="0" y="1135596"/>
                  <a:pt x="272898" y="526062"/>
                  <a:pt x="714113" y="84846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7" name="Рисунок 66">
            <a:extLst>
              <a:ext uri="{FF2B5EF4-FFF2-40B4-BE49-F238E27FC236}">
                <a16:creationId xmlns:a16="http://schemas.microsoft.com/office/drawing/2014/main" id="{1A54E013-7609-4552-A8AD-5B1DDB0490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3" r="3" b="3"/>
          <a:stretch/>
        </p:blipFill>
        <p:spPr>
          <a:xfrm>
            <a:off x="3834182" y="1"/>
            <a:ext cx="4215670" cy="3381796"/>
          </a:xfrm>
          <a:custGeom>
            <a:avLst/>
            <a:gdLst>
              <a:gd name="connsiteX0" fmla="*/ 431362 w 4215670"/>
              <a:gd name="connsiteY0" fmla="*/ 0 h 3381796"/>
              <a:gd name="connsiteX1" fmla="*/ 3784309 w 4215670"/>
              <a:gd name="connsiteY1" fmla="*/ 0 h 3381796"/>
              <a:gd name="connsiteX2" fmla="*/ 3855685 w 4215670"/>
              <a:gd name="connsiteY2" fmla="*/ 95451 h 3381796"/>
              <a:gd name="connsiteX3" fmla="*/ 4215670 w 4215670"/>
              <a:gd name="connsiteY3" fmla="*/ 1273961 h 3381796"/>
              <a:gd name="connsiteX4" fmla="*/ 2107836 w 4215670"/>
              <a:gd name="connsiteY4" fmla="*/ 3381796 h 3381796"/>
              <a:gd name="connsiteX5" fmla="*/ 0 w 4215670"/>
              <a:gd name="connsiteY5" fmla="*/ 1273961 h 3381796"/>
              <a:gd name="connsiteX6" fmla="*/ 359986 w 4215670"/>
              <a:gd name="connsiteY6" fmla="*/ 95451 h 3381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15670" h="3381796">
                <a:moveTo>
                  <a:pt x="431362" y="0"/>
                </a:moveTo>
                <a:lnTo>
                  <a:pt x="3784309" y="0"/>
                </a:lnTo>
                <a:lnTo>
                  <a:pt x="3855685" y="95451"/>
                </a:lnTo>
                <a:cubicBezTo>
                  <a:pt x="4082961" y="431863"/>
                  <a:pt x="4215670" y="837414"/>
                  <a:pt x="4215670" y="1273961"/>
                </a:cubicBezTo>
                <a:cubicBezTo>
                  <a:pt x="4215670" y="2438087"/>
                  <a:pt x="3271960" y="3381796"/>
                  <a:pt x="2107836" y="3381796"/>
                </a:cubicBezTo>
                <a:cubicBezTo>
                  <a:pt x="943711" y="3381796"/>
                  <a:pt x="0" y="2438087"/>
                  <a:pt x="0" y="1273961"/>
                </a:cubicBezTo>
                <a:cubicBezTo>
                  <a:pt x="0" y="837414"/>
                  <a:pt x="132710" y="431863"/>
                  <a:pt x="359986" y="95451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0" name="Рисунок 59" descr="Изображение выглядит как транспорт&#10;&#10;Описание создано автоматически">
            <a:extLst>
              <a:ext uri="{FF2B5EF4-FFF2-40B4-BE49-F238E27FC236}">
                <a16:creationId xmlns:a16="http://schemas.microsoft.com/office/drawing/2014/main" id="{08C650E0-B4D1-40F8-ACDF-AF497894FA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5" r="27008" b="-2"/>
          <a:stretch/>
        </p:blipFill>
        <p:spPr>
          <a:xfrm>
            <a:off x="1" y="1337091"/>
            <a:ext cx="5190767" cy="5530385"/>
          </a:xfrm>
          <a:custGeom>
            <a:avLst/>
            <a:gdLst>
              <a:gd name="connsiteX0" fmla="*/ 1986067 w 5190767"/>
              <a:gd name="connsiteY0" fmla="*/ 0 h 5530385"/>
              <a:gd name="connsiteX1" fmla="*/ 5190767 w 5190767"/>
              <a:gd name="connsiteY1" fmla="*/ 3204701 h 5530385"/>
              <a:gd name="connsiteX2" fmla="*/ 4252132 w 5190767"/>
              <a:gd name="connsiteY2" fmla="*/ 5470767 h 5530385"/>
              <a:gd name="connsiteX3" fmla="*/ 4186536 w 5190767"/>
              <a:gd name="connsiteY3" fmla="*/ 5530385 h 5530385"/>
              <a:gd name="connsiteX4" fmla="*/ 0 w 5190767"/>
              <a:gd name="connsiteY4" fmla="*/ 5530385 h 5530385"/>
              <a:gd name="connsiteX5" fmla="*/ 0 w 5190767"/>
              <a:gd name="connsiteY5" fmla="*/ 692598 h 5530385"/>
              <a:gd name="connsiteX6" fmla="*/ 194287 w 5190767"/>
              <a:gd name="connsiteY6" fmla="*/ 547313 h 5530385"/>
              <a:gd name="connsiteX7" fmla="*/ 1986067 w 5190767"/>
              <a:gd name="connsiteY7" fmla="*/ 0 h 5530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767" h="5530385">
                <a:moveTo>
                  <a:pt x="1986067" y="0"/>
                </a:moveTo>
                <a:cubicBezTo>
                  <a:pt x="3755974" y="0"/>
                  <a:pt x="5190767" y="1434794"/>
                  <a:pt x="5190767" y="3204701"/>
                </a:cubicBezTo>
                <a:cubicBezTo>
                  <a:pt x="5190767" y="4089655"/>
                  <a:pt x="4832069" y="4890830"/>
                  <a:pt x="4252132" y="5470767"/>
                </a:cubicBezTo>
                <a:lnTo>
                  <a:pt x="4186536" y="5530385"/>
                </a:lnTo>
                <a:lnTo>
                  <a:pt x="0" y="5530385"/>
                </a:lnTo>
                <a:lnTo>
                  <a:pt x="0" y="692598"/>
                </a:lnTo>
                <a:lnTo>
                  <a:pt x="194287" y="547313"/>
                </a:lnTo>
                <a:cubicBezTo>
                  <a:pt x="705761" y="201768"/>
                  <a:pt x="1322351" y="0"/>
                  <a:pt x="1986067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52" name="Picture 147">
            <a:extLst>
              <a:ext uri="{FF2B5EF4-FFF2-40B4-BE49-F238E27FC236}">
                <a16:creationId xmlns:a16="http://schemas.microsoft.com/office/drawing/2014/main" id="{4603FC70-67D9-49EF-983C-3853BF2B4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FCDD7C-75F0-49C2-9B2E-581F86D20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317" y="4229454"/>
            <a:ext cx="6201111" cy="1160633"/>
          </a:xfrm>
        </p:spPr>
        <p:txBody>
          <a:bodyPr anchor="t">
            <a:noAutofit/>
          </a:bodyPr>
          <a:lstStyle/>
          <a:p>
            <a:pPr algn="r"/>
            <a:r>
              <a:rPr lang="ru-RU" sz="8000" dirty="0">
                <a:solidFill>
                  <a:srgbClr val="002060"/>
                </a:solidFill>
                <a:latin typeface="Constantia" panose="02030602050306030303" pitchFamily="18" charset="0"/>
              </a:rPr>
              <a:t>МЕХАНИКА</a:t>
            </a:r>
            <a:endParaRPr lang="en-US" sz="8000" dirty="0">
              <a:solidFill>
                <a:srgbClr val="002060"/>
              </a:solidFill>
              <a:latin typeface="Constantia" panose="02030602050306030303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2BC01C6-E454-4FA3-967D-EC7E86396A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1112" y="6043425"/>
            <a:ext cx="7621338" cy="683752"/>
          </a:xfrm>
        </p:spPr>
        <p:txBody>
          <a:bodyPr anchor="b">
            <a:noAutofit/>
          </a:bodyPr>
          <a:lstStyle/>
          <a:p>
            <a:pPr algn="r"/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endParaRPr lang="ru-RU" sz="4000" dirty="0">
              <a:solidFill>
                <a:srgbClr val="DC1661"/>
              </a:solidFill>
              <a:latin typeface="Constantia" panose="02030602050306030303" pitchFamily="18" charset="0"/>
            </a:endParaRPr>
          </a:p>
          <a:p>
            <a:pPr algn="r"/>
            <a:r>
              <a:rPr lang="ru-RU" sz="4000" dirty="0">
                <a:solidFill>
                  <a:srgbClr val="FFFFFF"/>
                </a:solidFill>
                <a:latin typeface="Constantia" panose="02030602050306030303" pitchFamily="18" charset="0"/>
              </a:rPr>
              <a:t>Твердого Тела</a:t>
            </a:r>
            <a:r>
              <a:rPr lang="en-US" sz="4000" dirty="0">
                <a:solidFill>
                  <a:srgbClr val="FFFFFF"/>
                </a:solidFill>
                <a:latin typeface="Constantia" panose="02030602050306030303" pitchFamily="18" charset="0"/>
              </a:rPr>
              <a:t> 2</a:t>
            </a:r>
            <a:endParaRPr lang="ru-RU" sz="4000" dirty="0">
              <a:solidFill>
                <a:srgbClr val="FFFFFF"/>
              </a:solidFill>
              <a:latin typeface="Constantia" panose="02030602050306030303" pitchFamily="18" charset="0"/>
            </a:endParaRPr>
          </a:p>
          <a:p>
            <a:pPr algn="r"/>
            <a:r>
              <a:rPr lang="ru-RU" sz="3200" dirty="0">
                <a:solidFill>
                  <a:srgbClr val="002060"/>
                </a:solidFill>
                <a:latin typeface="Constantia" panose="02030602050306030303" pitchFamily="18" charset="0"/>
              </a:rPr>
              <a:t>Е.А. Ефремова</a:t>
            </a:r>
            <a:endParaRPr lang="en-US" sz="3200" dirty="0">
              <a:solidFill>
                <a:srgbClr val="002060"/>
              </a:solidFill>
              <a:latin typeface="Constantia" panose="0203060205030603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B502F2-2562-83F0-D67C-5AF596B8BE52}"/>
              </a:ext>
            </a:extLst>
          </p:cNvPr>
          <p:cNvSpPr txBox="1"/>
          <p:nvPr/>
        </p:nvSpPr>
        <p:spPr>
          <a:xfrm>
            <a:off x="5666995" y="5270833"/>
            <a:ext cx="60998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rgbClr val="DC1661"/>
                </a:solidFill>
                <a:latin typeface="Constantia" panose="02030602050306030303" pitchFamily="18" charset="0"/>
              </a:rPr>
              <a:t>Динамика АТТ 3</a:t>
            </a:r>
            <a:r>
              <a:rPr lang="ru-RU" sz="4400" dirty="0">
                <a:solidFill>
                  <a:srgbClr val="FFFFFF"/>
                </a:solidFill>
                <a:latin typeface="Constantia" panose="02030602050306030303" pitchFamily="18" charset="0"/>
              </a:rPr>
              <a:t>мика 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2099475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МОМЕНТ ИНЕРЦИИ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. </a:t>
            </a: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КОЛЬЦО.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F001E9-4102-3D18-ADA2-3BE01CFC0A6B}"/>
              </a:ext>
            </a:extLst>
          </p:cNvPr>
          <p:cNvSpPr txBox="1"/>
          <p:nvPr/>
        </p:nvSpPr>
        <p:spPr>
          <a:xfrm rot="20544373">
            <a:off x="247420" y="768774"/>
            <a:ext cx="19149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rgbClr val="FE1C89"/>
                </a:solidFill>
                <a:latin typeface="Constantia" panose="02030602050306030303" pitchFamily="18" charset="0"/>
              </a:rPr>
              <a:t>КОЛЬЦО</a:t>
            </a:r>
          </a:p>
        </p:txBody>
      </p:sp>
      <p:graphicFrame>
        <p:nvGraphicFramePr>
          <p:cNvPr id="20" name="Объект 19">
            <a:extLst>
              <a:ext uri="{FF2B5EF4-FFF2-40B4-BE49-F238E27FC236}">
                <a16:creationId xmlns:a16="http://schemas.microsoft.com/office/drawing/2014/main" id="{592E6C8E-70DC-1653-2CE0-97083FAE0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472833"/>
              </p:ext>
            </p:extLst>
          </p:nvPr>
        </p:nvGraphicFramePr>
        <p:xfrm>
          <a:off x="5297215" y="757679"/>
          <a:ext cx="3484562" cy="1182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171520" imgH="736560" progId="Equation.DSMT4">
                  <p:embed/>
                </p:oleObj>
              </mc:Choice>
              <mc:Fallback>
                <p:oleObj name="Equation" r:id="rId2" imgW="2171520" imgH="736560" progId="Equation.DSMT4">
                  <p:embed/>
                  <p:pic>
                    <p:nvPicPr>
                      <p:cNvPr id="20" name="Объект 19">
                        <a:extLst>
                          <a:ext uri="{FF2B5EF4-FFF2-40B4-BE49-F238E27FC236}">
                            <a16:creationId xmlns:a16="http://schemas.microsoft.com/office/drawing/2014/main" id="{592E6C8E-70DC-1653-2CE0-97083FAE07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97215" y="757679"/>
                        <a:ext cx="3484562" cy="1182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>
            <a:extLst>
              <a:ext uri="{FF2B5EF4-FFF2-40B4-BE49-F238E27FC236}">
                <a16:creationId xmlns:a16="http://schemas.microsoft.com/office/drawing/2014/main" id="{B706285E-E837-58B7-2342-118DBD5CA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774891"/>
              </p:ext>
            </p:extLst>
          </p:nvPr>
        </p:nvGraphicFramePr>
        <p:xfrm>
          <a:off x="9307006" y="840366"/>
          <a:ext cx="2347912" cy="646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473120" imgH="406080" progId="Equation.DSMT4">
                  <p:embed/>
                </p:oleObj>
              </mc:Choice>
              <mc:Fallback>
                <p:oleObj name="Equation" r:id="rId4" imgW="1473120" imgH="406080" progId="Equation.DSMT4">
                  <p:embed/>
                  <p:pic>
                    <p:nvPicPr>
                      <p:cNvPr id="21" name="Объект 20">
                        <a:extLst>
                          <a:ext uri="{FF2B5EF4-FFF2-40B4-BE49-F238E27FC236}">
                            <a16:creationId xmlns:a16="http://schemas.microsoft.com/office/drawing/2014/main" id="{B706285E-E837-58B7-2342-118DBD5CA2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307006" y="840366"/>
                        <a:ext cx="2347912" cy="646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Объект 23">
            <a:extLst>
              <a:ext uri="{FF2B5EF4-FFF2-40B4-BE49-F238E27FC236}">
                <a16:creationId xmlns:a16="http://schemas.microsoft.com/office/drawing/2014/main" id="{8D911291-7BB6-F70E-1F80-E4E2AE297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675622"/>
              </p:ext>
            </p:extLst>
          </p:nvPr>
        </p:nvGraphicFramePr>
        <p:xfrm>
          <a:off x="5946658" y="1970189"/>
          <a:ext cx="4784725" cy="1300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225600" imgH="876240" progId="Equation.DSMT4">
                  <p:embed/>
                </p:oleObj>
              </mc:Choice>
              <mc:Fallback>
                <p:oleObj name="Equation" r:id="rId6" imgW="3225600" imgH="876240" progId="Equation.DSMT4">
                  <p:embed/>
                  <p:pic>
                    <p:nvPicPr>
                      <p:cNvPr id="24" name="Объект 23">
                        <a:extLst>
                          <a:ext uri="{FF2B5EF4-FFF2-40B4-BE49-F238E27FC236}">
                            <a16:creationId xmlns:a16="http://schemas.microsoft.com/office/drawing/2014/main" id="{8D911291-7BB6-F70E-1F80-E4E2AE297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6658" y="1970189"/>
                        <a:ext cx="4784725" cy="1300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B03025C-D7D6-0975-7DD0-26E587132B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9138301"/>
              </p:ext>
            </p:extLst>
          </p:nvPr>
        </p:nvGraphicFramePr>
        <p:xfrm>
          <a:off x="213131" y="781171"/>
          <a:ext cx="5434168" cy="2883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8" imgW="5535114" imgH="2936537" progId="CorelDraw.Graphic.19">
                  <p:embed/>
                </p:oleObj>
              </mc:Choice>
              <mc:Fallback>
                <p:oleObj name="CorelDRAW" r:id="rId8" imgW="5535114" imgH="2936537" progId="CorelDraw.Graphic.19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9B03025C-D7D6-0975-7DD0-26E587132B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3131" y="781171"/>
                        <a:ext cx="5434168" cy="2883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163D394D-3A4B-563B-FFA3-983634C6EB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361662"/>
              </p:ext>
            </p:extLst>
          </p:nvPr>
        </p:nvGraphicFramePr>
        <p:xfrm>
          <a:off x="4899309" y="3297005"/>
          <a:ext cx="5018087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5018774" imgH="858271" progId="Equation.DSMT4">
                  <p:embed/>
                </p:oleObj>
              </mc:Choice>
              <mc:Fallback>
                <p:oleObj name="Equation" r:id="rId10" imgW="5018774" imgH="858271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163D394D-3A4B-563B-FFA3-983634C6EB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99309" y="3297005"/>
                        <a:ext cx="5018087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FF6EA247-4055-B6A7-C90E-EA1CDEF7E613}"/>
              </a:ext>
            </a:extLst>
          </p:cNvPr>
          <p:cNvSpPr/>
          <p:nvPr/>
        </p:nvSpPr>
        <p:spPr>
          <a:xfrm>
            <a:off x="639783" y="5058594"/>
            <a:ext cx="1130207" cy="477171"/>
          </a:xfrm>
          <a:prstGeom prst="rightArrow">
            <a:avLst/>
          </a:prstGeom>
          <a:solidFill>
            <a:srgbClr val="B4DEF0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8F64E0B2-73C7-2E16-CB94-6192945304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4291"/>
              </p:ext>
            </p:extLst>
          </p:nvPr>
        </p:nvGraphicFramePr>
        <p:xfrm>
          <a:off x="2078561" y="4696499"/>
          <a:ext cx="4784725" cy="1201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2933640" imgH="736560" progId="Equation.DSMT4">
                  <p:embed/>
                </p:oleObj>
              </mc:Choice>
              <mc:Fallback>
                <p:oleObj name="Equation" r:id="rId12" imgW="2933640" imgH="73656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8F64E0B2-73C7-2E16-CB94-6192945304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78561" y="4696499"/>
                        <a:ext cx="4784725" cy="1201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31D96C17-AF16-8760-8867-3F38CCDACA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4775655"/>
              </p:ext>
            </p:extLst>
          </p:nvPr>
        </p:nvGraphicFramePr>
        <p:xfrm>
          <a:off x="7854950" y="4114800"/>
          <a:ext cx="3479800" cy="24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3479760" imgH="2438280" progId="Equation.DSMT4">
                  <p:embed/>
                </p:oleObj>
              </mc:Choice>
              <mc:Fallback>
                <p:oleObj name="Equation" r:id="rId14" imgW="3479760" imgH="2438280" progId="Equation.DSMT4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31D96C17-AF16-8760-8867-3F38CCDACA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854950" y="4114800"/>
                        <a:ext cx="3479800" cy="24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ED3F6F6-0BB5-43EE-9C4B-B281DACE170C}"/>
              </a:ext>
            </a:extLst>
          </p:cNvPr>
          <p:cNvSpPr txBox="1"/>
          <p:nvPr/>
        </p:nvSpPr>
        <p:spPr>
          <a:xfrm rot="20362075">
            <a:off x="24505" y="328929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Mistral" panose="03090702030407020403" pitchFamily="66" charset="0"/>
              </a:rPr>
              <a:t>Вспомним</a:t>
            </a:r>
          </a:p>
        </p:txBody>
      </p:sp>
    </p:spTree>
    <p:extLst>
      <p:ext uri="{BB962C8B-B14F-4D97-AF65-F5344CB8AC3E}">
        <p14:creationId xmlns:p14="http://schemas.microsoft.com/office/powerpoint/2010/main" val="3921559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МОМЕНТ ИНЕРЦИИ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. </a:t>
            </a: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ПОЛЫЙ ЦИЛИНДР.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F001E9-4102-3D18-ADA2-3BE01CFC0A6B}"/>
              </a:ext>
            </a:extLst>
          </p:cNvPr>
          <p:cNvSpPr txBox="1"/>
          <p:nvPr/>
        </p:nvSpPr>
        <p:spPr>
          <a:xfrm rot="20544373">
            <a:off x="231933" y="453259"/>
            <a:ext cx="25770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rgbClr val="FE1C89"/>
                </a:solidFill>
                <a:latin typeface="Constantia" panose="02030602050306030303" pitchFamily="18" charset="0"/>
              </a:rPr>
              <a:t>ЦИЛИНДР ПОЛЫЙ</a:t>
            </a:r>
          </a:p>
        </p:txBody>
      </p:sp>
      <p:graphicFrame>
        <p:nvGraphicFramePr>
          <p:cNvPr id="20" name="Объект 19">
            <a:extLst>
              <a:ext uri="{FF2B5EF4-FFF2-40B4-BE49-F238E27FC236}">
                <a16:creationId xmlns:a16="http://schemas.microsoft.com/office/drawing/2014/main" id="{592E6C8E-70DC-1653-2CE0-97083FAE0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97948"/>
              </p:ext>
            </p:extLst>
          </p:nvPr>
        </p:nvGraphicFramePr>
        <p:xfrm>
          <a:off x="3732575" y="556335"/>
          <a:ext cx="5013325" cy="1182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24080" imgH="736560" progId="Equation.DSMT4">
                  <p:embed/>
                </p:oleObj>
              </mc:Choice>
              <mc:Fallback>
                <p:oleObj name="Equation" r:id="rId2" imgW="3124080" imgH="736560" progId="Equation.DSMT4">
                  <p:embed/>
                  <p:pic>
                    <p:nvPicPr>
                      <p:cNvPr id="20" name="Объект 19">
                        <a:extLst>
                          <a:ext uri="{FF2B5EF4-FFF2-40B4-BE49-F238E27FC236}">
                            <a16:creationId xmlns:a16="http://schemas.microsoft.com/office/drawing/2014/main" id="{592E6C8E-70DC-1653-2CE0-97083FAE07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32575" y="556335"/>
                        <a:ext cx="5013325" cy="1182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>
            <a:extLst>
              <a:ext uri="{FF2B5EF4-FFF2-40B4-BE49-F238E27FC236}">
                <a16:creationId xmlns:a16="http://schemas.microsoft.com/office/drawing/2014/main" id="{B706285E-E837-58B7-2342-118DBD5CA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211515"/>
              </p:ext>
            </p:extLst>
          </p:nvPr>
        </p:nvGraphicFramePr>
        <p:xfrm>
          <a:off x="9213782" y="567447"/>
          <a:ext cx="2752725" cy="117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726920" imgH="736560" progId="Equation.DSMT4">
                  <p:embed/>
                </p:oleObj>
              </mc:Choice>
              <mc:Fallback>
                <p:oleObj name="Equation" r:id="rId4" imgW="1726920" imgH="736560" progId="Equation.DSMT4">
                  <p:embed/>
                  <p:pic>
                    <p:nvPicPr>
                      <p:cNvPr id="21" name="Объект 20">
                        <a:extLst>
                          <a:ext uri="{FF2B5EF4-FFF2-40B4-BE49-F238E27FC236}">
                            <a16:creationId xmlns:a16="http://schemas.microsoft.com/office/drawing/2014/main" id="{B706285E-E837-58B7-2342-118DBD5CA2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13782" y="567447"/>
                        <a:ext cx="2752725" cy="1171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Объект 23">
            <a:extLst>
              <a:ext uri="{FF2B5EF4-FFF2-40B4-BE49-F238E27FC236}">
                <a16:creationId xmlns:a16="http://schemas.microsoft.com/office/drawing/2014/main" id="{8D911291-7BB6-F70E-1F80-E4E2AE297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169378"/>
              </p:ext>
            </p:extLst>
          </p:nvPr>
        </p:nvGraphicFramePr>
        <p:xfrm>
          <a:off x="5424488" y="1765397"/>
          <a:ext cx="4989512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365280" imgH="876240" progId="Equation.DSMT4">
                  <p:embed/>
                </p:oleObj>
              </mc:Choice>
              <mc:Fallback>
                <p:oleObj name="Equation" r:id="rId6" imgW="3365280" imgH="876240" progId="Equation.DSMT4">
                  <p:embed/>
                  <p:pic>
                    <p:nvPicPr>
                      <p:cNvPr id="24" name="Объект 23">
                        <a:extLst>
                          <a:ext uri="{FF2B5EF4-FFF2-40B4-BE49-F238E27FC236}">
                            <a16:creationId xmlns:a16="http://schemas.microsoft.com/office/drawing/2014/main" id="{8D911291-7BB6-F70E-1F80-E4E2AE297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24488" y="1765397"/>
                        <a:ext cx="4989512" cy="1300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163D394D-3A4B-563B-FFA3-983634C6EB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670008"/>
              </p:ext>
            </p:extLst>
          </p:nvPr>
        </p:nvGraphicFramePr>
        <p:xfrm>
          <a:off x="4779245" y="3286920"/>
          <a:ext cx="5018087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5018774" imgH="858271" progId="Equation.DSMT4">
                  <p:embed/>
                </p:oleObj>
              </mc:Choice>
              <mc:Fallback>
                <p:oleObj name="Equation" r:id="rId8" imgW="5018774" imgH="858271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163D394D-3A4B-563B-FFA3-983634C6EB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79245" y="3286920"/>
                        <a:ext cx="5018087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FF6EA247-4055-B6A7-C90E-EA1CDEF7E613}"/>
              </a:ext>
            </a:extLst>
          </p:cNvPr>
          <p:cNvSpPr/>
          <p:nvPr/>
        </p:nvSpPr>
        <p:spPr>
          <a:xfrm>
            <a:off x="871533" y="5594493"/>
            <a:ext cx="1130207" cy="477171"/>
          </a:xfrm>
          <a:prstGeom prst="rightArrow">
            <a:avLst/>
          </a:prstGeom>
          <a:solidFill>
            <a:srgbClr val="B4DEF0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8F64E0B2-73C7-2E16-CB94-6192945304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5192555"/>
              </p:ext>
            </p:extLst>
          </p:nvPr>
        </p:nvGraphicFramePr>
        <p:xfrm>
          <a:off x="2664340" y="5258774"/>
          <a:ext cx="4784725" cy="1201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933640" imgH="736560" progId="Equation.DSMT4">
                  <p:embed/>
                </p:oleObj>
              </mc:Choice>
              <mc:Fallback>
                <p:oleObj name="Equation" r:id="rId10" imgW="2933640" imgH="73656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8F64E0B2-73C7-2E16-CB94-6192945304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664340" y="5258774"/>
                        <a:ext cx="4784725" cy="1201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5889053-F1BF-804E-FA87-098D659A07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8332291"/>
              </p:ext>
            </p:extLst>
          </p:nvPr>
        </p:nvGraphicFramePr>
        <p:xfrm>
          <a:off x="489352" y="1061402"/>
          <a:ext cx="3360062" cy="4170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2" imgW="4860652" imgH="6033378" progId="CorelDraw.Graphic.19">
                  <p:embed/>
                </p:oleObj>
              </mc:Choice>
              <mc:Fallback>
                <p:oleObj name="CorelDRAW" r:id="rId12" imgW="4860652" imgH="6033378" progId="CorelDraw.Graphic.19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F5889053-F1BF-804E-FA87-098D659A07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9352" y="1061402"/>
                        <a:ext cx="3360062" cy="4170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E11D9AF9-C662-C2E3-F864-E7BB6B481E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5425357"/>
              </p:ext>
            </p:extLst>
          </p:nvPr>
        </p:nvGraphicFramePr>
        <p:xfrm>
          <a:off x="8221663" y="4329113"/>
          <a:ext cx="3721100" cy="246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3720960" imgH="2463480" progId="Equation.DSMT4">
                  <p:embed/>
                </p:oleObj>
              </mc:Choice>
              <mc:Fallback>
                <p:oleObj name="Equation" r:id="rId14" imgW="3720960" imgH="2463480" progId="Equation.DSMT4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E11D9AF9-C662-C2E3-F864-E7BB6B481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221663" y="4329113"/>
                        <a:ext cx="3721100" cy="246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CEC04B1-3968-EA2E-2D9E-C1C57505936C}"/>
              </a:ext>
            </a:extLst>
          </p:cNvPr>
          <p:cNvSpPr txBox="1"/>
          <p:nvPr/>
        </p:nvSpPr>
        <p:spPr>
          <a:xfrm rot="20582415">
            <a:off x="-2265" y="147864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Mistral" panose="03090702030407020403" pitchFamily="66" charset="0"/>
              </a:rPr>
              <a:t>Вспомним</a:t>
            </a:r>
          </a:p>
        </p:txBody>
      </p:sp>
    </p:spTree>
    <p:extLst>
      <p:ext uri="{BB962C8B-B14F-4D97-AF65-F5344CB8AC3E}">
        <p14:creationId xmlns:p14="http://schemas.microsoft.com/office/powerpoint/2010/main" val="2066392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83" y="29959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ЭФФЕКТ ДЖЕНИБЕКОВА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pic>
        <p:nvPicPr>
          <p:cNvPr id="3" name="Эффект Джанибекова [Veritasium]">
            <a:hlinkClick r:id="" action="ppaction://media"/>
            <a:extLst>
              <a:ext uri="{FF2B5EF4-FFF2-40B4-BE49-F238E27FC236}">
                <a16:creationId xmlns:a16="http://schemas.microsoft.com/office/drawing/2014/main" id="{95757F03-E332-8206-C872-8C1B99167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0204" y="709863"/>
            <a:ext cx="8471592" cy="47652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55A425-7062-A344-BE6F-85F6C483B11A}"/>
              </a:ext>
            </a:extLst>
          </p:cNvPr>
          <p:cNvSpPr txBox="1"/>
          <p:nvPr/>
        </p:nvSpPr>
        <p:spPr>
          <a:xfrm>
            <a:off x="1860204" y="6078563"/>
            <a:ext cx="108137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hlinkClick r:id="rId5"/>
              </a:rPr>
              <a:t>https://www.youtube.com/watch?v=N9HlQ-XVnFk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89105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2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83" y="29959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КЕЛЬТСКИЙ КАМЕНЬ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FFE55F-FFDB-ED4C-65F8-B1CDCEBAF63E}"/>
              </a:ext>
            </a:extLst>
          </p:cNvPr>
          <p:cNvSpPr txBox="1"/>
          <p:nvPr/>
        </p:nvSpPr>
        <p:spPr>
          <a:xfrm>
            <a:off x="1169084" y="1037847"/>
            <a:ext cx="101810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2"/>
              </a:rPr>
              <a:t>https://www.youtube.com/watch?v=lPkHEfB1vGM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472711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ГИРОСКОП. ПРИБЛИЖЕННАЯ ТЕОРИЯ.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15" name="Объект 14">
            <a:extLst>
              <a:ext uri="{FF2B5EF4-FFF2-40B4-BE49-F238E27FC236}">
                <a16:creationId xmlns:a16="http://schemas.microsoft.com/office/drawing/2014/main" id="{EFBA4907-94FE-986B-DF6C-43A314AF5B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2564851"/>
              </p:ext>
            </p:extLst>
          </p:nvPr>
        </p:nvGraphicFramePr>
        <p:xfrm>
          <a:off x="4598529" y="922048"/>
          <a:ext cx="5832705" cy="99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58840" imgH="469800" progId="Equation.DSMT4">
                  <p:embed/>
                </p:oleObj>
              </mc:Choice>
              <mc:Fallback>
                <p:oleObj name="Equation" r:id="rId2" imgW="2958840" imgH="469800" progId="Equation.DSMT4">
                  <p:embed/>
                  <p:pic>
                    <p:nvPicPr>
                      <p:cNvPr id="15" name="Объект 14">
                        <a:extLst>
                          <a:ext uri="{FF2B5EF4-FFF2-40B4-BE49-F238E27FC236}">
                            <a16:creationId xmlns:a16="http://schemas.microsoft.com/office/drawing/2014/main" id="{EFBA4907-94FE-986B-DF6C-43A314AF5B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98529" y="922048"/>
                        <a:ext cx="5832705" cy="99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EF2B14D-C087-823C-36AC-9DF24133A361}"/>
              </a:ext>
            </a:extLst>
          </p:cNvPr>
          <p:cNvSpPr txBox="1"/>
          <p:nvPr/>
        </p:nvSpPr>
        <p:spPr>
          <a:xfrm>
            <a:off x="6601921" y="2193503"/>
            <a:ext cx="472868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параллельна оси гироскопа 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1DAFD34-BADF-A673-E885-F4A17684D5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737507"/>
              </p:ext>
            </p:extLst>
          </p:nvPr>
        </p:nvGraphicFramePr>
        <p:xfrm>
          <a:off x="714615" y="577549"/>
          <a:ext cx="3573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5320341" imgH="8064365" progId="CorelDraw.Graphic.19">
                  <p:embed/>
                </p:oleObj>
              </mc:Choice>
              <mc:Fallback>
                <p:oleObj name="CorelDRAW" r:id="rId4" imgW="5320341" imgH="8064365" progId="CorelDraw.Graphic.19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61DAFD34-BADF-A673-E885-F4A17684D5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4615" y="577549"/>
                        <a:ext cx="3573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771C5A7C-B79E-E566-F469-286F0F607D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2573750"/>
              </p:ext>
            </p:extLst>
          </p:nvPr>
        </p:nvGraphicFramePr>
        <p:xfrm>
          <a:off x="4598529" y="2053281"/>
          <a:ext cx="1692941" cy="742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27000" imgH="406080" progId="Equation.DSMT4">
                  <p:embed/>
                </p:oleObj>
              </mc:Choice>
              <mc:Fallback>
                <p:oleObj name="Equation" r:id="rId6" imgW="927000" imgH="406080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771C5A7C-B79E-E566-F469-286F0F607D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8529" y="2053281"/>
                        <a:ext cx="1692941" cy="742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8E7C5D5A-B8A8-0A0C-8B91-3019F28EB6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597160"/>
              </p:ext>
            </p:extLst>
          </p:nvPr>
        </p:nvGraphicFramePr>
        <p:xfrm>
          <a:off x="3922668" y="2791594"/>
          <a:ext cx="2811027" cy="742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587240" imgH="419040" progId="Equation.DSMT4">
                  <p:embed/>
                </p:oleObj>
              </mc:Choice>
              <mc:Fallback>
                <p:oleObj name="Equation" r:id="rId8" imgW="1587240" imgH="419040" progId="Equation.DSMT4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8E7C5D5A-B8A8-0A0C-8B91-3019F28EB6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22668" y="2791594"/>
                        <a:ext cx="2811027" cy="742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4230240-5626-B3FE-464F-8ADCEAEADF85}"/>
              </a:ext>
            </a:extLst>
          </p:cNvPr>
          <p:cNvSpPr txBox="1"/>
          <p:nvPr/>
        </p:nvSpPr>
        <p:spPr>
          <a:xfrm>
            <a:off x="6733695" y="2876452"/>
            <a:ext cx="524642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перпендикулярна оси гироскопа </a:t>
            </a:r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6006EAC5-2E92-5AD9-53A7-A6C78D483D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8586361"/>
              </p:ext>
            </p:extLst>
          </p:nvPr>
        </p:nvGraphicFramePr>
        <p:xfrm>
          <a:off x="5328181" y="3658600"/>
          <a:ext cx="3845636" cy="929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892160" imgH="457200" progId="Equation.DSMT4">
                  <p:embed/>
                </p:oleObj>
              </mc:Choice>
              <mc:Fallback>
                <p:oleObj name="Equation" r:id="rId10" imgW="1892160" imgH="45720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6006EAC5-2E92-5AD9-53A7-A6C78D483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28181" y="3658600"/>
                        <a:ext cx="3845636" cy="929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07DA29A8-B168-2C03-210A-177A1B6DFB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327880"/>
              </p:ext>
            </p:extLst>
          </p:nvPr>
        </p:nvGraphicFramePr>
        <p:xfrm>
          <a:off x="5719211" y="4926314"/>
          <a:ext cx="2912024" cy="1122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054080" imgH="406080" progId="Equation.DSMT4">
                  <p:embed/>
                </p:oleObj>
              </mc:Choice>
              <mc:Fallback>
                <p:oleObj name="Equation" r:id="rId12" imgW="1054080" imgH="40608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07DA29A8-B168-2C03-210A-177A1B6DFB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19211" y="4926314"/>
                        <a:ext cx="2912024" cy="11227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1199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ГИРОСКОП. ПРИБЛИЖЕННАЯ ТЕОРИЯ.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1DAFD34-BADF-A673-E885-F4A17684D5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4615" y="577549"/>
          <a:ext cx="3573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5320341" imgH="8064365" progId="CorelDraw.Graphic.19">
                  <p:embed/>
                </p:oleObj>
              </mc:Choice>
              <mc:Fallback>
                <p:oleObj name="CorelDRAW" r:id="rId2" imgW="5320341" imgH="8064365" progId="CorelDraw.Graphic.19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61DAFD34-BADF-A673-E885-F4A17684D5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4615" y="577549"/>
                        <a:ext cx="3573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6006EAC5-2E92-5AD9-53A7-A6C78D483D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973898"/>
              </p:ext>
            </p:extLst>
          </p:nvPr>
        </p:nvGraphicFramePr>
        <p:xfrm>
          <a:off x="5383207" y="629098"/>
          <a:ext cx="3845636" cy="929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892160" imgH="457200" progId="Equation.DSMT4">
                  <p:embed/>
                </p:oleObj>
              </mc:Choice>
              <mc:Fallback>
                <p:oleObj name="Equation" r:id="rId4" imgW="1892160" imgH="45720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6006EAC5-2E92-5AD9-53A7-A6C78D483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83207" y="629098"/>
                        <a:ext cx="3845636" cy="929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85784939-B618-6FE5-7A84-D6112F7638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1903337"/>
              </p:ext>
            </p:extLst>
          </p:nvPr>
        </p:nvGraphicFramePr>
        <p:xfrm>
          <a:off x="4469297" y="1558245"/>
          <a:ext cx="6625105" cy="2829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4698720" imgH="2006280" progId="Equation.DSMT4">
                  <p:embed/>
                </p:oleObj>
              </mc:Choice>
              <mc:Fallback>
                <p:oleObj name="Equation" r:id="rId6" imgW="4698720" imgH="2006280" progId="Equation.DSMT4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85784939-B618-6FE5-7A84-D6112F7638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69297" y="1558245"/>
                        <a:ext cx="6625105" cy="2829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Овал 2">
            <a:extLst>
              <a:ext uri="{FF2B5EF4-FFF2-40B4-BE49-F238E27FC236}">
                <a16:creationId xmlns:a16="http://schemas.microsoft.com/office/drawing/2014/main" id="{39DABEAB-20F7-628D-CEA7-86CE019AB7DB}"/>
              </a:ext>
            </a:extLst>
          </p:cNvPr>
          <p:cNvSpPr/>
          <p:nvPr/>
        </p:nvSpPr>
        <p:spPr>
          <a:xfrm>
            <a:off x="7903924" y="2936046"/>
            <a:ext cx="1806117" cy="1669773"/>
          </a:xfrm>
          <a:prstGeom prst="ellipse">
            <a:avLst/>
          </a:prstGeom>
          <a:noFill/>
          <a:ln w="38100">
            <a:solidFill>
              <a:srgbClr val="FF007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931299D7-FB45-0D4F-EF67-19C1855623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31251"/>
              </p:ext>
            </p:extLst>
          </p:nvPr>
        </p:nvGraphicFramePr>
        <p:xfrm>
          <a:off x="9528821" y="3770933"/>
          <a:ext cx="1291729" cy="562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787320" imgH="342720" progId="Equation.DSMT4">
                  <p:embed/>
                </p:oleObj>
              </mc:Choice>
              <mc:Fallback>
                <p:oleObj name="Equation" r:id="rId8" imgW="787320" imgH="342720" progId="Equation.DSMT4">
                  <p:embed/>
                  <p:pic>
                    <p:nvPicPr>
                      <p:cNvPr id="10" name="Объект 9">
                        <a:extLst>
                          <a:ext uri="{FF2B5EF4-FFF2-40B4-BE49-F238E27FC236}">
                            <a16:creationId xmlns:a16="http://schemas.microsoft.com/office/drawing/2014/main" id="{931299D7-FB45-0D4F-EF67-19C1855623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528821" y="3770933"/>
                        <a:ext cx="1291729" cy="562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Стрелка: вправо 10">
            <a:extLst>
              <a:ext uri="{FF2B5EF4-FFF2-40B4-BE49-F238E27FC236}">
                <a16:creationId xmlns:a16="http://schemas.microsoft.com/office/drawing/2014/main" id="{715EA4F1-7095-38AB-9EB6-04319DE68595}"/>
              </a:ext>
            </a:extLst>
          </p:cNvPr>
          <p:cNvSpPr/>
          <p:nvPr/>
        </p:nvSpPr>
        <p:spPr>
          <a:xfrm>
            <a:off x="3813584" y="4695704"/>
            <a:ext cx="1130207" cy="477171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BBA0B00C-BA86-56ED-56D7-2B23C86BC7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0092262"/>
              </p:ext>
            </p:extLst>
          </p:nvPr>
        </p:nvGraphicFramePr>
        <p:xfrm>
          <a:off x="5333513" y="4496223"/>
          <a:ext cx="6778733" cy="1023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692080" imgH="406080" progId="Equation.DSMT4">
                  <p:embed/>
                </p:oleObj>
              </mc:Choice>
              <mc:Fallback>
                <p:oleObj name="Equation" r:id="rId10" imgW="2692080" imgH="406080" progId="Equation.DSMT4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BBA0B00C-BA86-56ED-56D7-2B23C86BC7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33513" y="4496223"/>
                        <a:ext cx="6778733" cy="1023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3B568E7-8B21-A1C4-AF44-3D55B4EC1174}"/>
              </a:ext>
            </a:extLst>
          </p:cNvPr>
          <p:cNvSpPr txBox="1"/>
          <p:nvPr/>
        </p:nvSpPr>
        <p:spPr>
          <a:xfrm>
            <a:off x="787529" y="5658289"/>
            <a:ext cx="1099033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FF007A"/>
                </a:solidFill>
                <a:latin typeface="Constantia" panose="02030602050306030303" pitchFamily="18" charset="0"/>
              </a:rPr>
              <a:t>Вектор момента импульса постоянен по величине</a:t>
            </a:r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, что не запрещает ему менять направление, т.е. вращаться - </a:t>
            </a:r>
            <a:r>
              <a:rPr lang="ru-RU" sz="2600" dirty="0">
                <a:solidFill>
                  <a:srgbClr val="FF007A"/>
                </a:solidFill>
                <a:latin typeface="Constantia" panose="02030602050306030303" pitchFamily="18" charset="0"/>
              </a:rPr>
              <a:t>прецессировать</a:t>
            </a:r>
          </a:p>
        </p:txBody>
      </p:sp>
    </p:spTree>
    <p:extLst>
      <p:ext uri="{BB962C8B-B14F-4D97-AF65-F5344CB8AC3E}">
        <p14:creationId xmlns:p14="http://schemas.microsoft.com/office/powerpoint/2010/main" val="3995985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ГИРОСКОП. ПРИБЛИЖЕННАЯ ТЕОРИЯ.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BBA0B00C-BA86-56ED-56D7-2B23C86BC7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730999"/>
              </p:ext>
            </p:extLst>
          </p:nvPr>
        </p:nvGraphicFramePr>
        <p:xfrm>
          <a:off x="2706633" y="757679"/>
          <a:ext cx="6778733" cy="1023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92080" imgH="406080" progId="Equation.DSMT4">
                  <p:embed/>
                </p:oleObj>
              </mc:Choice>
              <mc:Fallback>
                <p:oleObj name="Equation" r:id="rId2" imgW="2692080" imgH="406080" progId="Equation.DSMT4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BBA0B00C-BA86-56ED-56D7-2B23C86BC7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06633" y="757679"/>
                        <a:ext cx="6778733" cy="1023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3B568E7-8B21-A1C4-AF44-3D55B4EC1174}"/>
              </a:ext>
            </a:extLst>
          </p:cNvPr>
          <p:cNvSpPr txBox="1"/>
          <p:nvPr/>
        </p:nvSpPr>
        <p:spPr>
          <a:xfrm>
            <a:off x="688138" y="1568236"/>
            <a:ext cx="1099033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FF007A"/>
                </a:solidFill>
                <a:latin typeface="Constantia" panose="02030602050306030303" pitchFamily="18" charset="0"/>
              </a:rPr>
              <a:t>Вектор момента импульса постоянен по величине</a:t>
            </a:r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, что не запрещает ему менять направление, т.е. вращаться - </a:t>
            </a:r>
            <a:r>
              <a:rPr lang="ru-RU" sz="2600" dirty="0">
                <a:solidFill>
                  <a:srgbClr val="FF007A"/>
                </a:solidFill>
                <a:latin typeface="Constantia" panose="02030602050306030303" pitchFamily="18" charset="0"/>
              </a:rPr>
              <a:t>прецессировать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FA63F53-80DE-F48A-2F07-CE7505DBF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9834125"/>
              </p:ext>
            </p:extLst>
          </p:nvPr>
        </p:nvGraphicFramePr>
        <p:xfrm>
          <a:off x="688138" y="2591441"/>
          <a:ext cx="2655391" cy="3868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4160755" imgH="6061278" progId="CorelDraw.Graphic.19">
                  <p:embed/>
                </p:oleObj>
              </mc:Choice>
              <mc:Fallback>
                <p:oleObj name="CorelDRAW" r:id="rId4" imgW="4160755" imgH="6061278" progId="CorelDraw.Graphic.19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FA63F53-80DE-F48A-2F07-CE7505DBF9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8138" y="2591441"/>
                        <a:ext cx="2655391" cy="3868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Объект 13">
            <a:extLst>
              <a:ext uri="{FF2B5EF4-FFF2-40B4-BE49-F238E27FC236}">
                <a16:creationId xmlns:a16="http://schemas.microsoft.com/office/drawing/2014/main" id="{C815A753-EAEE-86F7-4DBB-F31CDE6A3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560294"/>
              </p:ext>
            </p:extLst>
          </p:nvPr>
        </p:nvGraphicFramePr>
        <p:xfrm>
          <a:off x="5963487" y="3140267"/>
          <a:ext cx="3647177" cy="3462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5431025" imgH="5156200" progId="CorelDraw.Graphic.19">
                  <p:embed/>
                </p:oleObj>
              </mc:Choice>
              <mc:Fallback>
                <p:oleObj name="CorelDRAW" r:id="rId6" imgW="5431025" imgH="5156200" progId="CorelDraw.Graphic.19">
                  <p:embed/>
                  <p:pic>
                    <p:nvPicPr>
                      <p:cNvPr id="14" name="Объект 13">
                        <a:extLst>
                          <a:ext uri="{FF2B5EF4-FFF2-40B4-BE49-F238E27FC236}">
                            <a16:creationId xmlns:a16="http://schemas.microsoft.com/office/drawing/2014/main" id="{C815A753-EAEE-86F7-4DBB-F31CDE6A3D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63487" y="3140267"/>
                        <a:ext cx="3647177" cy="3462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Объект 15">
            <a:extLst>
              <a:ext uri="{FF2B5EF4-FFF2-40B4-BE49-F238E27FC236}">
                <a16:creationId xmlns:a16="http://schemas.microsoft.com/office/drawing/2014/main" id="{85DFF929-A529-93B9-482F-5A5BA042C4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7030579"/>
              </p:ext>
            </p:extLst>
          </p:nvPr>
        </p:nvGraphicFramePr>
        <p:xfrm>
          <a:off x="9485312" y="3536155"/>
          <a:ext cx="2378075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33440" imgH="431640" progId="Equation.DSMT4">
                  <p:embed/>
                </p:oleObj>
              </mc:Choice>
              <mc:Fallback>
                <p:oleObj name="Equation" r:id="rId8" imgW="1333440" imgH="431640" progId="Equation.DSMT4">
                  <p:embed/>
                  <p:pic>
                    <p:nvPicPr>
                      <p:cNvPr id="16" name="Объект 15">
                        <a:extLst>
                          <a:ext uri="{FF2B5EF4-FFF2-40B4-BE49-F238E27FC236}">
                            <a16:creationId xmlns:a16="http://schemas.microsoft.com/office/drawing/2014/main" id="{85DFF929-A529-93B9-482F-5A5BA042C4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85312" y="3536155"/>
                        <a:ext cx="2378075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Объект 16">
            <a:extLst>
              <a:ext uri="{FF2B5EF4-FFF2-40B4-BE49-F238E27FC236}">
                <a16:creationId xmlns:a16="http://schemas.microsoft.com/office/drawing/2014/main" id="{E938DF2C-2894-D3EE-3758-36500A9F21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8430329"/>
              </p:ext>
            </p:extLst>
          </p:nvPr>
        </p:nvGraphicFramePr>
        <p:xfrm>
          <a:off x="8824142" y="5381460"/>
          <a:ext cx="3141034" cy="843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701720" imgH="457200" progId="Equation.DSMT4">
                  <p:embed/>
                </p:oleObj>
              </mc:Choice>
              <mc:Fallback>
                <p:oleObj name="Equation" r:id="rId10" imgW="1701720" imgH="457200" progId="Equation.DSMT4">
                  <p:embed/>
                  <p:pic>
                    <p:nvPicPr>
                      <p:cNvPr id="17" name="Объект 16">
                        <a:extLst>
                          <a:ext uri="{FF2B5EF4-FFF2-40B4-BE49-F238E27FC236}">
                            <a16:creationId xmlns:a16="http://schemas.microsoft.com/office/drawing/2014/main" id="{E938DF2C-2894-D3EE-3758-36500A9F21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824142" y="5381460"/>
                        <a:ext cx="3141034" cy="8438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>
            <a:extLst>
              <a:ext uri="{FF2B5EF4-FFF2-40B4-BE49-F238E27FC236}">
                <a16:creationId xmlns:a16="http://schemas.microsoft.com/office/drawing/2014/main" id="{648C24E2-3F97-4FEA-5C33-E42D3AEAEF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288742"/>
              </p:ext>
            </p:extLst>
          </p:nvPr>
        </p:nvGraphicFramePr>
        <p:xfrm>
          <a:off x="3608975" y="2757610"/>
          <a:ext cx="1949726" cy="76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358640" imgH="533160" progId="Equation.DSMT4">
                  <p:embed/>
                </p:oleObj>
              </mc:Choice>
              <mc:Fallback>
                <p:oleObj name="Equation" r:id="rId12" imgW="1358640" imgH="533160" progId="Equation.DSMT4">
                  <p:embed/>
                  <p:pic>
                    <p:nvPicPr>
                      <p:cNvPr id="18" name="Объект 17">
                        <a:extLst>
                          <a:ext uri="{FF2B5EF4-FFF2-40B4-BE49-F238E27FC236}">
                            <a16:creationId xmlns:a16="http://schemas.microsoft.com/office/drawing/2014/main" id="{648C24E2-3F97-4FEA-5C33-E42D3AEAEF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608975" y="2757610"/>
                        <a:ext cx="1949726" cy="76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Объект 18">
            <a:extLst>
              <a:ext uri="{FF2B5EF4-FFF2-40B4-BE49-F238E27FC236}">
                <a16:creationId xmlns:a16="http://schemas.microsoft.com/office/drawing/2014/main" id="{BD3C6FAB-E9A6-60D2-C308-FEA5D65884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048631"/>
              </p:ext>
            </p:extLst>
          </p:nvPr>
        </p:nvGraphicFramePr>
        <p:xfrm>
          <a:off x="2851427" y="4525489"/>
          <a:ext cx="2785032" cy="11604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371600" imgH="571320" progId="Equation.DSMT4">
                  <p:embed/>
                </p:oleObj>
              </mc:Choice>
              <mc:Fallback>
                <p:oleObj name="Equation" r:id="rId14" imgW="1371600" imgH="571320" progId="Equation.DSMT4">
                  <p:embed/>
                  <p:pic>
                    <p:nvPicPr>
                      <p:cNvPr id="19" name="Объект 18">
                        <a:extLst>
                          <a:ext uri="{FF2B5EF4-FFF2-40B4-BE49-F238E27FC236}">
                            <a16:creationId xmlns:a16="http://schemas.microsoft.com/office/drawing/2014/main" id="{BD3C6FAB-E9A6-60D2-C308-FEA5D65884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851427" y="4525489"/>
                        <a:ext cx="2785032" cy="11604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966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 fontScale="90000"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УРАВНЕНИЕ МОМЕНТОВ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. </a:t>
            </a:r>
            <a:b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</a:b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СВЯЗЬ МОМЕНТА ИМПУЛЬСА И МОМЕНТА ИНЕРЦИИ.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A675A7EF-E745-7149-26A6-773350F3B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4752919"/>
              </p:ext>
            </p:extLst>
          </p:nvPr>
        </p:nvGraphicFramePr>
        <p:xfrm>
          <a:off x="5695535" y="1089193"/>
          <a:ext cx="2216013" cy="1056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876240" imgH="419040" progId="Equation.DSMT4">
                  <p:embed/>
                </p:oleObj>
              </mc:Choice>
              <mc:Fallback>
                <p:oleObj name="Equation" r:id="rId2" imgW="876240" imgH="419040" progId="Equation.DSMT4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A675A7EF-E745-7149-26A6-773350F3B1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95535" y="1089193"/>
                        <a:ext cx="2216013" cy="1056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DABC98DE-049E-BF1D-CB40-3EEEB1169D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456737"/>
              </p:ext>
            </p:extLst>
          </p:nvPr>
        </p:nvGraphicFramePr>
        <p:xfrm>
          <a:off x="4958684" y="2376375"/>
          <a:ext cx="3979242" cy="16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71600" imgH="571320" progId="Equation.DSMT4">
                  <p:embed/>
                </p:oleObj>
              </mc:Choice>
              <mc:Fallback>
                <p:oleObj name="Equation" r:id="rId4" imgW="1371600" imgH="57132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DABC98DE-049E-BF1D-CB40-3EEEB1169D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58684" y="2376375"/>
                        <a:ext cx="3979242" cy="16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679B95DE-72E7-7B44-E853-10BEEF8EAC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057577"/>
              </p:ext>
            </p:extLst>
          </p:nvPr>
        </p:nvGraphicFramePr>
        <p:xfrm>
          <a:off x="598685" y="1617406"/>
          <a:ext cx="2655391" cy="3868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4160755" imgH="6061278" progId="CorelDraw.Graphic.19">
                  <p:embed/>
                </p:oleObj>
              </mc:Choice>
              <mc:Fallback>
                <p:oleObj name="CorelDRAW" r:id="rId6" imgW="4160755" imgH="6061278" progId="CorelDraw.Graphic.19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679B95DE-72E7-7B44-E853-10BEEF8EAC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8685" y="1617406"/>
                        <a:ext cx="2655391" cy="3868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9CC0E095-83EB-577F-0A78-7D063677A7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722553"/>
              </p:ext>
            </p:extLst>
          </p:nvPr>
        </p:nvGraphicFramePr>
        <p:xfrm>
          <a:off x="4317447" y="4323492"/>
          <a:ext cx="5093015" cy="1445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879560" imgH="533160" progId="Equation.DSMT4">
                  <p:embed/>
                </p:oleObj>
              </mc:Choice>
              <mc:Fallback>
                <p:oleObj name="Equation" r:id="rId8" imgW="1879560" imgH="533160" progId="Equation.DSMT4">
                  <p:embed/>
                  <p:pic>
                    <p:nvPicPr>
                      <p:cNvPr id="10" name="Объект 9">
                        <a:extLst>
                          <a:ext uri="{FF2B5EF4-FFF2-40B4-BE49-F238E27FC236}">
                            <a16:creationId xmlns:a16="http://schemas.microsoft.com/office/drawing/2014/main" id="{9CC0E095-83EB-577F-0A78-7D063677A7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17447" y="4323492"/>
                        <a:ext cx="5093015" cy="14453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370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ГИРОСКОП. ПРИБЛИЖЕННАЯ ТЕОРИЯ.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6006EAC5-2E92-5AD9-53A7-A6C78D483D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867229"/>
              </p:ext>
            </p:extLst>
          </p:nvPr>
        </p:nvGraphicFramePr>
        <p:xfrm>
          <a:off x="4887775" y="757679"/>
          <a:ext cx="5980112" cy="1208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41320" imgH="533160" progId="Equation.DSMT4">
                  <p:embed/>
                </p:oleObj>
              </mc:Choice>
              <mc:Fallback>
                <p:oleObj name="Equation" r:id="rId2" imgW="2641320" imgH="53316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6006EAC5-2E92-5AD9-53A7-A6C78D483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87775" y="757679"/>
                        <a:ext cx="5980112" cy="1208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3B568E7-8B21-A1C4-AF44-3D55B4EC1174}"/>
              </a:ext>
            </a:extLst>
          </p:cNvPr>
          <p:cNvSpPr txBox="1"/>
          <p:nvPr/>
        </p:nvSpPr>
        <p:spPr>
          <a:xfrm>
            <a:off x="3872221" y="1889148"/>
            <a:ext cx="7909085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В приближенной теории гироскопа, вектора момента количества движения и угловой скорости вращения гироскопа совпадают по направлению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D9A1ACA9-A62E-7906-991A-DD1DC7D3E9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7800147"/>
              </p:ext>
            </p:extLst>
          </p:nvPr>
        </p:nvGraphicFramePr>
        <p:xfrm>
          <a:off x="344433" y="757679"/>
          <a:ext cx="3654413" cy="45922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5846441" imgH="7346545" progId="CorelDraw.Graphic.19">
                  <p:embed/>
                </p:oleObj>
              </mc:Choice>
              <mc:Fallback>
                <p:oleObj name="CorelDRAW" r:id="rId4" imgW="5846441" imgH="7346545" progId="CorelDraw.Graphic.19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D9A1ACA9-A62E-7906-991A-DD1DC7D3E9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4433" y="757679"/>
                        <a:ext cx="3654413" cy="45922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BECE1452-FD95-BFFE-9100-9198182058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8596695"/>
              </p:ext>
            </p:extLst>
          </p:nvPr>
        </p:nvGraphicFramePr>
        <p:xfrm>
          <a:off x="580713" y="924747"/>
          <a:ext cx="1590926" cy="583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761760" imgH="279360" progId="Equation.DSMT4">
                  <p:embed/>
                </p:oleObj>
              </mc:Choice>
              <mc:Fallback>
                <p:oleObj name="Equation" r:id="rId6" imgW="761760" imgH="279360" progId="Equation.DSMT4">
                  <p:embed/>
                  <p:pic>
                    <p:nvPicPr>
                      <p:cNvPr id="7" name="Объект 6">
                        <a:extLst>
                          <a:ext uri="{FF2B5EF4-FFF2-40B4-BE49-F238E27FC236}">
                            <a16:creationId xmlns:a16="http://schemas.microsoft.com/office/drawing/2014/main" id="{BECE1452-FD95-BFFE-9100-9198182058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80713" y="924747"/>
                        <a:ext cx="1590926" cy="583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2C9F3239-67F5-3C45-A7F8-A46D29CBF1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0284294"/>
              </p:ext>
            </p:extLst>
          </p:nvPr>
        </p:nvGraphicFramePr>
        <p:xfrm>
          <a:off x="3783428" y="3181811"/>
          <a:ext cx="3654414" cy="8935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663560" imgH="406080" progId="Equation.DSMT4">
                  <p:embed/>
                </p:oleObj>
              </mc:Choice>
              <mc:Fallback>
                <p:oleObj name="Equation" r:id="rId8" imgW="1663560" imgH="40608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2C9F3239-67F5-3C45-A7F8-A46D29CBF1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83428" y="3181811"/>
                        <a:ext cx="3654414" cy="8935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Объект 13">
            <a:extLst>
              <a:ext uri="{FF2B5EF4-FFF2-40B4-BE49-F238E27FC236}">
                <a16:creationId xmlns:a16="http://schemas.microsoft.com/office/drawing/2014/main" id="{C6CBC2D8-2550-0FDC-F94F-FA7F0D9E6D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004042"/>
              </p:ext>
            </p:extLst>
          </p:nvPr>
        </p:nvGraphicFramePr>
        <p:xfrm>
          <a:off x="7877831" y="3181810"/>
          <a:ext cx="3654413" cy="10370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879560" imgH="533160" progId="Equation.DSMT4">
                  <p:embed/>
                </p:oleObj>
              </mc:Choice>
              <mc:Fallback>
                <p:oleObj name="Equation" r:id="rId10" imgW="1879560" imgH="533160" progId="Equation.DSMT4">
                  <p:embed/>
                  <p:pic>
                    <p:nvPicPr>
                      <p:cNvPr id="14" name="Объект 13">
                        <a:extLst>
                          <a:ext uri="{FF2B5EF4-FFF2-40B4-BE49-F238E27FC236}">
                            <a16:creationId xmlns:a16="http://schemas.microsoft.com/office/drawing/2014/main" id="{C6CBC2D8-2550-0FDC-F94F-FA7F0D9E6D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877831" y="3181810"/>
                        <a:ext cx="3654413" cy="10370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Объект 14">
            <a:extLst>
              <a:ext uri="{FF2B5EF4-FFF2-40B4-BE49-F238E27FC236}">
                <a16:creationId xmlns:a16="http://schemas.microsoft.com/office/drawing/2014/main" id="{E56E3327-BB06-A716-916B-83FD543C99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593309"/>
              </p:ext>
            </p:extLst>
          </p:nvPr>
        </p:nvGraphicFramePr>
        <p:xfrm>
          <a:off x="4141900" y="4218874"/>
          <a:ext cx="7031873" cy="9651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3886200" imgH="533160" progId="Equation.DSMT4">
                  <p:embed/>
                </p:oleObj>
              </mc:Choice>
              <mc:Fallback>
                <p:oleObj name="Equation" r:id="rId12" imgW="3886200" imgH="533160" progId="Equation.DSMT4">
                  <p:embed/>
                  <p:pic>
                    <p:nvPicPr>
                      <p:cNvPr id="15" name="Объект 14">
                        <a:extLst>
                          <a:ext uri="{FF2B5EF4-FFF2-40B4-BE49-F238E27FC236}">
                            <a16:creationId xmlns:a16="http://schemas.microsoft.com/office/drawing/2014/main" id="{E56E3327-BB06-A716-916B-83FD543C99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141900" y="4218874"/>
                        <a:ext cx="7031873" cy="9651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Объект 15">
            <a:extLst>
              <a:ext uri="{FF2B5EF4-FFF2-40B4-BE49-F238E27FC236}">
                <a16:creationId xmlns:a16="http://schemas.microsoft.com/office/drawing/2014/main" id="{BD789AC3-9E07-1114-3CC1-0537927519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0279655"/>
              </p:ext>
            </p:extLst>
          </p:nvPr>
        </p:nvGraphicFramePr>
        <p:xfrm>
          <a:off x="433225" y="1475158"/>
          <a:ext cx="1602631" cy="679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838080" imgH="355320" progId="Equation.DSMT4">
                  <p:embed/>
                </p:oleObj>
              </mc:Choice>
              <mc:Fallback>
                <p:oleObj name="Equation" r:id="rId14" imgW="838080" imgH="355320" progId="Equation.DSMT4">
                  <p:embed/>
                  <p:pic>
                    <p:nvPicPr>
                      <p:cNvPr id="16" name="Объект 15">
                        <a:extLst>
                          <a:ext uri="{FF2B5EF4-FFF2-40B4-BE49-F238E27FC236}">
                            <a16:creationId xmlns:a16="http://schemas.microsoft.com/office/drawing/2014/main" id="{BD789AC3-9E07-1114-3CC1-0537927519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33225" y="1475158"/>
                        <a:ext cx="1602631" cy="679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Объект 16">
            <a:extLst>
              <a:ext uri="{FF2B5EF4-FFF2-40B4-BE49-F238E27FC236}">
                <a16:creationId xmlns:a16="http://schemas.microsoft.com/office/drawing/2014/main" id="{9E6FFD7D-1BAA-B5C1-7FF8-AE59734400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9731811"/>
              </p:ext>
            </p:extLst>
          </p:nvPr>
        </p:nvGraphicFramePr>
        <p:xfrm>
          <a:off x="5128592" y="5331358"/>
          <a:ext cx="4387232" cy="1311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2463480" imgH="736560" progId="Equation.DSMT4">
                  <p:embed/>
                </p:oleObj>
              </mc:Choice>
              <mc:Fallback>
                <p:oleObj name="Equation" r:id="rId16" imgW="2463480" imgH="736560" progId="Equation.DSMT4">
                  <p:embed/>
                  <p:pic>
                    <p:nvPicPr>
                      <p:cNvPr id="17" name="Объект 16">
                        <a:extLst>
                          <a:ext uri="{FF2B5EF4-FFF2-40B4-BE49-F238E27FC236}">
                            <a16:creationId xmlns:a16="http://schemas.microsoft.com/office/drawing/2014/main" id="{9E6FFD7D-1BAA-B5C1-7FF8-AE59734400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128592" y="5331358"/>
                        <a:ext cx="4387232" cy="1311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1721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ГИРОСКОП. ПРИБЛИЖЕННАЯ ТЕОРИЯ.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B568E7-8B21-A1C4-AF44-3D55B4EC1174}"/>
              </a:ext>
            </a:extLst>
          </p:cNvPr>
          <p:cNvSpPr txBox="1"/>
          <p:nvPr/>
        </p:nvSpPr>
        <p:spPr>
          <a:xfrm>
            <a:off x="6001219" y="892436"/>
            <a:ext cx="591035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600" dirty="0">
                <a:solidFill>
                  <a:srgbClr val="002060"/>
                </a:solidFill>
                <a:latin typeface="Constantia" panose="02030602050306030303" pitchFamily="18" charset="0"/>
              </a:rPr>
              <a:t>Найдем период вращения такого маятника</a:t>
            </a:r>
          </a:p>
        </p:txBody>
      </p:sp>
      <p:graphicFrame>
        <p:nvGraphicFramePr>
          <p:cNvPr id="14" name="Объект 13">
            <a:extLst>
              <a:ext uri="{FF2B5EF4-FFF2-40B4-BE49-F238E27FC236}">
                <a16:creationId xmlns:a16="http://schemas.microsoft.com/office/drawing/2014/main" id="{C6CBC2D8-2550-0FDC-F94F-FA7F0D9E6D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580270"/>
              </p:ext>
            </p:extLst>
          </p:nvPr>
        </p:nvGraphicFramePr>
        <p:xfrm>
          <a:off x="5743266" y="1590976"/>
          <a:ext cx="1534898" cy="1214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14400" imgH="723600" progId="Equation.DSMT4">
                  <p:embed/>
                </p:oleObj>
              </mc:Choice>
              <mc:Fallback>
                <p:oleObj name="Equation" r:id="rId2" imgW="914400" imgH="723600" progId="Equation.DSMT4">
                  <p:embed/>
                  <p:pic>
                    <p:nvPicPr>
                      <p:cNvPr id="14" name="Объект 13">
                        <a:extLst>
                          <a:ext uri="{FF2B5EF4-FFF2-40B4-BE49-F238E27FC236}">
                            <a16:creationId xmlns:a16="http://schemas.microsoft.com/office/drawing/2014/main" id="{C6CBC2D8-2550-0FDC-F94F-FA7F0D9E6D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43266" y="1590976"/>
                        <a:ext cx="1534898" cy="12142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Объект 16">
            <a:extLst>
              <a:ext uri="{FF2B5EF4-FFF2-40B4-BE49-F238E27FC236}">
                <a16:creationId xmlns:a16="http://schemas.microsoft.com/office/drawing/2014/main" id="{9E6FFD7D-1BAA-B5C1-7FF8-AE59734400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5682972"/>
              </p:ext>
            </p:extLst>
          </p:nvPr>
        </p:nvGraphicFramePr>
        <p:xfrm>
          <a:off x="8008247" y="2826574"/>
          <a:ext cx="2509838" cy="131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409400" imgH="736560" progId="Equation.DSMT4">
                  <p:embed/>
                </p:oleObj>
              </mc:Choice>
              <mc:Fallback>
                <p:oleObj name="Equation" r:id="rId4" imgW="1409400" imgH="736560" progId="Equation.DSMT4">
                  <p:embed/>
                  <p:pic>
                    <p:nvPicPr>
                      <p:cNvPr id="17" name="Объект 16">
                        <a:extLst>
                          <a:ext uri="{FF2B5EF4-FFF2-40B4-BE49-F238E27FC236}">
                            <a16:creationId xmlns:a16="http://schemas.microsoft.com/office/drawing/2014/main" id="{9E6FFD7D-1BAA-B5C1-7FF8-AE59734400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08247" y="2826574"/>
                        <a:ext cx="2509838" cy="131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0EE2B635-FA0C-21F7-102A-9453A81D83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8878425"/>
              </p:ext>
            </p:extLst>
          </p:nvPr>
        </p:nvGraphicFramePr>
        <p:xfrm>
          <a:off x="19406" y="719931"/>
          <a:ext cx="532288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8297019" imgH="8443609" progId="CorelDraw.Graphic.19">
                  <p:embed/>
                </p:oleObj>
              </mc:Choice>
              <mc:Fallback>
                <p:oleObj name="CorelDRAW" r:id="rId6" imgW="8297019" imgH="8443609" progId="CorelDraw.Graphic.19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0EE2B635-FA0C-21F7-102A-9453A81D83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406" y="719931"/>
                        <a:ext cx="532288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08D9EA0D-BA80-37D6-3194-965CF5EFBE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7048192"/>
              </p:ext>
            </p:extLst>
          </p:nvPr>
        </p:nvGraphicFramePr>
        <p:xfrm>
          <a:off x="7797942" y="1571462"/>
          <a:ext cx="4198132" cy="125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463480" imgH="736560" progId="Equation.DSMT4">
                  <p:embed/>
                </p:oleObj>
              </mc:Choice>
              <mc:Fallback>
                <p:oleObj name="Equation" r:id="rId8" imgW="2463480" imgH="736560" progId="Equation.DSMT4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08D9EA0D-BA80-37D6-3194-965CF5EFBE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797942" y="1571462"/>
                        <a:ext cx="4198132" cy="1255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13D1406C-3762-42B0-CCAE-F234A4701A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316638"/>
              </p:ext>
            </p:extLst>
          </p:nvPr>
        </p:nvGraphicFramePr>
        <p:xfrm>
          <a:off x="7435451" y="4372680"/>
          <a:ext cx="3655430" cy="1827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625400" imgH="812520" progId="Equation.DSMT4">
                  <p:embed/>
                </p:oleObj>
              </mc:Choice>
              <mc:Fallback>
                <p:oleObj name="Equation" r:id="rId10" imgW="1625400" imgH="812520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13D1406C-3762-42B0-CCAE-F234A4701A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35451" y="4372680"/>
                        <a:ext cx="3655430" cy="1827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6812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FC565F-6684-666A-C4C3-28F057CF576C}"/>
              </a:ext>
            </a:extLst>
          </p:cNvPr>
          <p:cNvSpPr txBox="1"/>
          <p:nvPr/>
        </p:nvSpPr>
        <p:spPr>
          <a:xfrm>
            <a:off x="1517374" y="3015734"/>
            <a:ext cx="10674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2"/>
              </a:rPr>
              <a:t>https://etudes.ru/etudes/steering-geometry/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126039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FC565F-6684-666A-C4C3-28F057CF576C}"/>
              </a:ext>
            </a:extLst>
          </p:cNvPr>
          <p:cNvSpPr txBox="1"/>
          <p:nvPr/>
        </p:nvSpPr>
        <p:spPr>
          <a:xfrm>
            <a:off x="991429" y="433362"/>
            <a:ext cx="10674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hlinkClick r:id="rId2"/>
              </a:rPr>
              <a:t>https://www.youtube.com/watch?v=V7hGcLU_wlY</a:t>
            </a:r>
            <a:endParaRPr lang="ru-RU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EB273-C07E-0DB9-1091-4E77D862E56B}"/>
              </a:ext>
            </a:extLst>
          </p:cNvPr>
          <p:cNvSpPr txBox="1"/>
          <p:nvPr/>
        </p:nvSpPr>
        <p:spPr>
          <a:xfrm>
            <a:off x="991429" y="1076021"/>
            <a:ext cx="106746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3"/>
              </a:rPr>
              <a:t>https://www.youtube.com/watch?v=IkcI5x7i19o&amp;t=49s</a:t>
            </a:r>
            <a:endParaRPr lang="ru-RU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67F54E-7262-2ECB-F734-40BA19A22063}"/>
              </a:ext>
            </a:extLst>
          </p:cNvPr>
          <p:cNvSpPr txBox="1"/>
          <p:nvPr/>
        </p:nvSpPr>
        <p:spPr>
          <a:xfrm>
            <a:off x="991429" y="1730708"/>
            <a:ext cx="102696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4"/>
              </a:rPr>
              <a:t>https://www.youtube.com/watch?v=IkcI5x7i19o</a:t>
            </a:r>
            <a:endParaRPr lang="ru-RU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06B32-EAB8-F15F-90CA-3A28B7BB5E4D}"/>
              </a:ext>
            </a:extLst>
          </p:cNvPr>
          <p:cNvSpPr txBox="1"/>
          <p:nvPr/>
        </p:nvSpPr>
        <p:spPr>
          <a:xfrm>
            <a:off x="897005" y="3375848"/>
            <a:ext cx="112005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5"/>
              </a:rPr>
              <a:t>https://www.youtube.com/watch?v=OKTIgghoAQw&amp;t=25s</a:t>
            </a:r>
            <a:endParaRPr lang="ru-RU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C9586-6FF0-5A9F-0958-E958D06C76C2}"/>
              </a:ext>
            </a:extLst>
          </p:cNvPr>
          <p:cNvSpPr txBox="1"/>
          <p:nvPr/>
        </p:nvSpPr>
        <p:spPr>
          <a:xfrm>
            <a:off x="991429" y="4166080"/>
            <a:ext cx="107615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6"/>
              </a:rPr>
              <a:t>https://www.youtube.com/watch?v=W6ii5GlLlNA&amp;t=35s</a:t>
            </a:r>
            <a:endParaRPr lang="ru-RU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7597AA-599F-E0B4-3EB2-0CA8CAAF654A}"/>
              </a:ext>
            </a:extLst>
          </p:cNvPr>
          <p:cNvSpPr txBox="1"/>
          <p:nvPr/>
        </p:nvSpPr>
        <p:spPr>
          <a:xfrm>
            <a:off x="991429" y="4995205"/>
            <a:ext cx="109355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7"/>
              </a:rPr>
              <a:t>https://www.youtube.com/watch?v=y1zyEPK5bQM&amp;list=RDCMUCFJOp3A0Sza94wcAEZgiQsg&amp;index=1</a:t>
            </a:r>
            <a:endParaRPr lang="ru-RU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2920BB-8A59-4085-1221-4A8B8A222508}"/>
              </a:ext>
            </a:extLst>
          </p:cNvPr>
          <p:cNvSpPr txBox="1"/>
          <p:nvPr/>
        </p:nvSpPr>
        <p:spPr>
          <a:xfrm>
            <a:off x="897005" y="2512656"/>
            <a:ext cx="10045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hlinkClick r:id="rId8"/>
              </a:rPr>
              <a:t>https://www.youtube.com/watch?v=rc7kDML0vNQ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719624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DD1ECD19-D9F3-4B2D-91AD-A0EB538B6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478" y="-11935"/>
            <a:ext cx="9873100" cy="899843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ЛИТЕРАТУРА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BB6EB53-B167-422A-B241-1B2918B683F0}"/>
              </a:ext>
            </a:extLst>
          </p:cNvPr>
          <p:cNvSpPr txBox="1"/>
          <p:nvPr/>
        </p:nvSpPr>
        <p:spPr>
          <a:xfrm>
            <a:off x="1651000" y="604782"/>
            <a:ext cx="102869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И.В. Савельев. Курс физики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Учебное пособие. В 3-х тт. Т.1. Механика. Молекулярная физика. – 6-е изд., стер. – СПб.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Издательство «Лань», 2017. – 352с. </a:t>
            </a:r>
            <a:endParaRPr lang="ru-RU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978-5-8114-0684-5 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Общий)</a:t>
            </a: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978-5-8114-0685-2 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 1)</a:t>
            </a:r>
          </a:p>
          <a:p>
            <a:pPr algn="just"/>
            <a:endParaRPr lang="ru-RU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 startAt="2"/>
            </a:pP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Н.П. Калашников, М.А. </a:t>
            </a:r>
            <a:r>
              <a:rPr lang="ru-RU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Смондырев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Основы физики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2 т. Т.1. – М.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Лаборатория знаний, 2017. –                 542с. </a:t>
            </a:r>
            <a:endParaRPr lang="ru-RU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978-5-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00101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003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Общий)</a:t>
            </a: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978-5-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00101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004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 1)</a:t>
            </a:r>
          </a:p>
          <a:p>
            <a:pPr algn="just"/>
            <a:endParaRPr lang="ru-RU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 startAt="3"/>
            </a:pP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Д.В. Сивухин. Общий курс физики. Учеб. пособие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вузов. В 5 т. Т.1. Механика. – 4-е изд., </a:t>
            </a:r>
            <a:r>
              <a:rPr lang="ru-RU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стереот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– М.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ФИЗМАТЛИТ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Изд-во МФТИ. 2002. – 560с. </a:t>
            </a: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221-0229-Х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Общий)             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5-89155-077-6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Общий)  </a:t>
            </a: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221-0225-7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 1)                    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ISBN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5-89155-078-4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 1)</a:t>
            </a:r>
          </a:p>
          <a:p>
            <a:pPr algn="just"/>
            <a:endParaRPr lang="ru-RU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7675" indent="-447675"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  </a:t>
            </a:r>
            <a:r>
              <a:rPr lang="ru-RU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И.Е.Иродов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Механика. Основные законы. – 13-е изд. – М.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Лаборатория знаний, 2017. – 312с. </a:t>
            </a:r>
            <a:r>
              <a:rPr lang="ru-RU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ISBN </a:t>
            </a:r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978-5-00101-495-9</a:t>
            </a:r>
          </a:p>
          <a:p>
            <a:pPr algn="just"/>
            <a:r>
              <a:rPr lang="ru-RU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</p:txBody>
      </p:sp>
      <p:pic>
        <p:nvPicPr>
          <p:cNvPr id="22554" name="Picture 26" descr="(12+) Курс общей физики. Уч.пособие. В 3-х тт. Т.1. Механика. Молекулярная физика">
            <a:extLst>
              <a:ext uri="{FF2B5EF4-FFF2-40B4-BE49-F238E27FC236}">
                <a16:creationId xmlns:a16="http://schemas.microsoft.com/office/drawing/2014/main" id="{14B5E98C-A5D8-4CD1-891F-AAECFB2F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90" y="604783"/>
            <a:ext cx="813766" cy="124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56" name="Picture 28" descr="Картинки по запросу калашников смондырев основы физики">
            <a:extLst>
              <a:ext uri="{FF2B5EF4-FFF2-40B4-BE49-F238E27FC236}">
                <a16:creationId xmlns:a16="http://schemas.microsoft.com/office/drawing/2014/main" id="{F23C1E4C-51A9-4D39-9413-F4BC9F308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09" y="1986708"/>
            <a:ext cx="959103" cy="125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E7C93B8-2A9F-4C31-836B-31537D21960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77" y="3419999"/>
            <a:ext cx="813766" cy="1251947"/>
          </a:xfrm>
          <a:prstGeom prst="rect">
            <a:avLst/>
          </a:prstGeom>
        </p:spPr>
      </p:pic>
      <p:pic>
        <p:nvPicPr>
          <p:cNvPr id="22560" name="Picture 32" descr="Картинки по запросу Иродов И.Е.  Основные законы механики">
            <a:extLst>
              <a:ext uri="{FF2B5EF4-FFF2-40B4-BE49-F238E27FC236}">
                <a16:creationId xmlns:a16="http://schemas.microsoft.com/office/drawing/2014/main" id="{55875284-51EB-47ED-8887-B1E9C4010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77" y="4910869"/>
            <a:ext cx="819582" cy="127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5880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ВЕКТОРЫ МОМЕНТА ИМПУЛЬСА И УГЛОВОЙ СКОРОСТИ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26" name="Объект 25">
            <a:extLst>
              <a:ext uri="{FF2B5EF4-FFF2-40B4-BE49-F238E27FC236}">
                <a16:creationId xmlns:a16="http://schemas.microsoft.com/office/drawing/2014/main" id="{DAB06707-7E22-431E-F2CF-33BE8CB112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9663781"/>
              </p:ext>
            </p:extLst>
          </p:nvPr>
        </p:nvGraphicFramePr>
        <p:xfrm>
          <a:off x="10739337" y="599944"/>
          <a:ext cx="496907" cy="438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31640" imgH="380880" progId="Equation.DSMT4">
                  <p:embed/>
                </p:oleObj>
              </mc:Choice>
              <mc:Fallback>
                <p:oleObj name="Equation" r:id="rId2" imgW="431640" imgH="380880" progId="Equation.DSMT4">
                  <p:embed/>
                  <p:pic>
                    <p:nvPicPr>
                      <p:cNvPr id="26" name="Объект 25">
                        <a:extLst>
                          <a:ext uri="{FF2B5EF4-FFF2-40B4-BE49-F238E27FC236}">
                            <a16:creationId xmlns:a16="http://schemas.microsoft.com/office/drawing/2014/main" id="{DAB06707-7E22-431E-F2CF-33BE8CB112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39337" y="599944"/>
                        <a:ext cx="496907" cy="438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C9BE597-0131-25C8-65B9-63D195B68F6C}"/>
              </a:ext>
            </a:extLst>
          </p:cNvPr>
          <p:cNvSpPr txBox="1"/>
          <p:nvPr/>
        </p:nvSpPr>
        <p:spPr>
          <a:xfrm>
            <a:off x="769527" y="577037"/>
            <a:ext cx="10218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Запишем момент импульса системы, состоящей из материальных точек    </a:t>
            </a:r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93B55DA1-E4D9-615F-EF22-B4BDA33624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11093"/>
              </p:ext>
            </p:extLst>
          </p:nvPr>
        </p:nvGraphicFramePr>
        <p:xfrm>
          <a:off x="4388579" y="1251748"/>
          <a:ext cx="5439502" cy="1046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301920" imgH="634680" progId="Equation.DSMT4">
                  <p:embed/>
                </p:oleObj>
              </mc:Choice>
              <mc:Fallback>
                <p:oleObj name="Equation" r:id="rId4" imgW="3301920" imgH="634680" progId="Equation.DSMT4">
                  <p:embed/>
                  <p:pic>
                    <p:nvPicPr>
                      <p:cNvPr id="7" name="Объект 6">
                        <a:extLst>
                          <a:ext uri="{FF2B5EF4-FFF2-40B4-BE49-F238E27FC236}">
                            <a16:creationId xmlns:a16="http://schemas.microsoft.com/office/drawing/2014/main" id="{93B55DA1-E4D9-615F-EF22-B4BDA33624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88579" y="1251748"/>
                        <a:ext cx="5439502" cy="1046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E3606DC-E5D2-C587-824D-08BC4E133A32}"/>
              </a:ext>
            </a:extLst>
          </p:cNvPr>
          <p:cNvSpPr txBox="1"/>
          <p:nvPr/>
        </p:nvSpPr>
        <p:spPr>
          <a:xfrm>
            <a:off x="3830874" y="2178678"/>
            <a:ext cx="7024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Учитывая связь угловой и линейной скоростей  </a:t>
            </a: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9E8DADDA-D496-5F52-B2EF-9F1AAC52AB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6345232"/>
              </p:ext>
            </p:extLst>
          </p:nvPr>
        </p:nvGraphicFramePr>
        <p:xfrm>
          <a:off x="4162327" y="2677332"/>
          <a:ext cx="2173287" cy="703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33440" imgH="431640" progId="Equation.DSMT4">
                  <p:embed/>
                </p:oleObj>
              </mc:Choice>
              <mc:Fallback>
                <p:oleObj name="Equation" r:id="rId6" imgW="1333440" imgH="43164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9E8DADDA-D496-5F52-B2EF-9F1AAC52AB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62327" y="2677332"/>
                        <a:ext cx="2173287" cy="703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BDDCAA0C-5A52-0492-FDD5-DB72FCFB42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9010974"/>
              </p:ext>
            </p:extLst>
          </p:nvPr>
        </p:nvGraphicFramePr>
        <p:xfrm>
          <a:off x="7513676" y="2640343"/>
          <a:ext cx="4127966" cy="1074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438280" imgH="634680" progId="Equation.DSMT4">
                  <p:embed/>
                </p:oleObj>
              </mc:Choice>
              <mc:Fallback>
                <p:oleObj name="Equation" r:id="rId8" imgW="2438280" imgH="634680" progId="Equation.DSMT4">
                  <p:embed/>
                  <p:pic>
                    <p:nvPicPr>
                      <p:cNvPr id="10" name="Объект 9">
                        <a:extLst>
                          <a:ext uri="{FF2B5EF4-FFF2-40B4-BE49-F238E27FC236}">
                            <a16:creationId xmlns:a16="http://schemas.microsoft.com/office/drawing/2014/main" id="{BDDCAA0C-5A52-0492-FDD5-DB72FCFB42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513676" y="2640343"/>
                        <a:ext cx="4127966" cy="10749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Стрелка: вправо 11">
            <a:extLst>
              <a:ext uri="{FF2B5EF4-FFF2-40B4-BE49-F238E27FC236}">
                <a16:creationId xmlns:a16="http://schemas.microsoft.com/office/drawing/2014/main" id="{639BA570-66F7-63EC-C05D-F511313B16E0}"/>
              </a:ext>
            </a:extLst>
          </p:cNvPr>
          <p:cNvSpPr/>
          <p:nvPr/>
        </p:nvSpPr>
        <p:spPr>
          <a:xfrm>
            <a:off x="6379697" y="2881753"/>
            <a:ext cx="728633" cy="355290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BF9E89-7174-073E-1E5E-74EBA7B82DDB}"/>
              </a:ext>
            </a:extLst>
          </p:cNvPr>
          <p:cNvSpPr txBox="1"/>
          <p:nvPr/>
        </p:nvSpPr>
        <p:spPr>
          <a:xfrm>
            <a:off x="3883475" y="3549486"/>
            <a:ext cx="7024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Раскроем двойное произведение по правилу</a:t>
            </a:r>
          </a:p>
        </p:txBody>
      </p:sp>
      <p:graphicFrame>
        <p:nvGraphicFramePr>
          <p:cNvPr id="17" name="Объект 16">
            <a:extLst>
              <a:ext uri="{FF2B5EF4-FFF2-40B4-BE49-F238E27FC236}">
                <a16:creationId xmlns:a16="http://schemas.microsoft.com/office/drawing/2014/main" id="{CEB78B83-E604-27D3-3DE6-F9561F71A5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250130"/>
              </p:ext>
            </p:extLst>
          </p:nvPr>
        </p:nvGraphicFramePr>
        <p:xfrm>
          <a:off x="5462224" y="4146186"/>
          <a:ext cx="35941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3593880" imgH="583920" progId="Equation.DSMT4">
                  <p:embed/>
                </p:oleObj>
              </mc:Choice>
              <mc:Fallback>
                <p:oleObj name="Equation" r:id="rId10" imgW="3593880" imgH="583920" progId="Equation.DSMT4">
                  <p:embed/>
                  <p:pic>
                    <p:nvPicPr>
                      <p:cNvPr id="17" name="Объект 16">
                        <a:extLst>
                          <a:ext uri="{FF2B5EF4-FFF2-40B4-BE49-F238E27FC236}">
                            <a16:creationId xmlns:a16="http://schemas.microsoft.com/office/drawing/2014/main" id="{CEB78B83-E604-27D3-3DE6-F9561F71A5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62224" y="4146186"/>
                        <a:ext cx="35941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>
            <a:extLst>
              <a:ext uri="{FF2B5EF4-FFF2-40B4-BE49-F238E27FC236}">
                <a16:creationId xmlns:a16="http://schemas.microsoft.com/office/drawing/2014/main" id="{77604B37-45D5-63CF-769B-885D9BE191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0095165"/>
              </p:ext>
            </p:extLst>
          </p:nvPr>
        </p:nvGraphicFramePr>
        <p:xfrm>
          <a:off x="4002629" y="5109624"/>
          <a:ext cx="5482767" cy="993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3504960" imgH="634680" progId="Equation.DSMT4">
                  <p:embed/>
                </p:oleObj>
              </mc:Choice>
              <mc:Fallback>
                <p:oleObj name="Equation" r:id="rId12" imgW="3504960" imgH="634680" progId="Equation.DSMT4">
                  <p:embed/>
                  <p:pic>
                    <p:nvPicPr>
                      <p:cNvPr id="18" name="Объект 17">
                        <a:extLst>
                          <a:ext uri="{FF2B5EF4-FFF2-40B4-BE49-F238E27FC236}">
                            <a16:creationId xmlns:a16="http://schemas.microsoft.com/office/drawing/2014/main" id="{77604B37-45D5-63CF-769B-885D9BE19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002629" y="5109624"/>
                        <a:ext cx="5482767" cy="9932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Объект 23">
            <a:extLst>
              <a:ext uri="{FF2B5EF4-FFF2-40B4-BE49-F238E27FC236}">
                <a16:creationId xmlns:a16="http://schemas.microsoft.com/office/drawing/2014/main" id="{96C6BC9C-5A2F-2FF0-B1A4-BA86EDE08D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694686"/>
              </p:ext>
            </p:extLst>
          </p:nvPr>
        </p:nvGraphicFramePr>
        <p:xfrm>
          <a:off x="276966" y="1577776"/>
          <a:ext cx="4087920" cy="39434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4" imgW="6197331" imgH="5978525" progId="CorelDraw.Graphic.19">
                  <p:embed/>
                </p:oleObj>
              </mc:Choice>
              <mc:Fallback>
                <p:oleObj name="CorelDRAW" r:id="rId14" imgW="6197331" imgH="5978525" progId="CorelDraw.Graphic.19">
                  <p:embed/>
                  <p:pic>
                    <p:nvPicPr>
                      <p:cNvPr id="24" name="Объект 23">
                        <a:extLst>
                          <a:ext uri="{FF2B5EF4-FFF2-40B4-BE49-F238E27FC236}">
                            <a16:creationId xmlns:a16="http://schemas.microsoft.com/office/drawing/2014/main" id="{96C6BC9C-5A2F-2FF0-B1A4-BA86EDE08D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76966" y="1577776"/>
                        <a:ext cx="4087920" cy="39434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778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E3606DC-E5D2-C587-824D-08BC4E133A32}"/>
              </a:ext>
            </a:extLst>
          </p:cNvPr>
          <p:cNvSpPr txBox="1"/>
          <p:nvPr/>
        </p:nvSpPr>
        <p:spPr>
          <a:xfrm>
            <a:off x="4162327" y="1596961"/>
            <a:ext cx="7024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Запишем полученное выражение в координатах </a:t>
            </a: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9E8DADDA-D496-5F52-B2EF-9F1AAC52AB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446684"/>
              </p:ext>
            </p:extLst>
          </p:nvPr>
        </p:nvGraphicFramePr>
        <p:xfrm>
          <a:off x="4203700" y="2144713"/>
          <a:ext cx="3121025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145960" imgH="419040" progId="Equation.DSMT4">
                  <p:embed/>
                </p:oleObj>
              </mc:Choice>
              <mc:Fallback>
                <p:oleObj name="Equation" r:id="rId2" imgW="2145960" imgH="41904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9E8DADDA-D496-5F52-B2EF-9F1AAC52AB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03700" y="2144713"/>
                        <a:ext cx="3121025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BDDCAA0C-5A52-0492-FDD5-DB72FCFB42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6117793"/>
              </p:ext>
            </p:extLst>
          </p:nvPr>
        </p:nvGraphicFramePr>
        <p:xfrm>
          <a:off x="7585075" y="2124075"/>
          <a:ext cx="4468813" cy="620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187440" imgH="444240" progId="Equation.DSMT4">
                  <p:embed/>
                </p:oleObj>
              </mc:Choice>
              <mc:Fallback>
                <p:oleObj name="Equation" r:id="rId4" imgW="3187440" imgH="444240" progId="Equation.DSMT4">
                  <p:embed/>
                  <p:pic>
                    <p:nvPicPr>
                      <p:cNvPr id="10" name="Объект 9">
                        <a:extLst>
                          <a:ext uri="{FF2B5EF4-FFF2-40B4-BE49-F238E27FC236}">
                            <a16:creationId xmlns:a16="http://schemas.microsoft.com/office/drawing/2014/main" id="{BDDCAA0C-5A52-0492-FDD5-DB72FCFB42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85075" y="2124075"/>
                        <a:ext cx="4468813" cy="620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Стрелка: вправо 11">
            <a:extLst>
              <a:ext uri="{FF2B5EF4-FFF2-40B4-BE49-F238E27FC236}">
                <a16:creationId xmlns:a16="http://schemas.microsoft.com/office/drawing/2014/main" id="{639BA570-66F7-63EC-C05D-F511313B16E0}"/>
              </a:ext>
            </a:extLst>
          </p:cNvPr>
          <p:cNvSpPr/>
          <p:nvPr/>
        </p:nvSpPr>
        <p:spPr>
          <a:xfrm>
            <a:off x="8790263" y="4905749"/>
            <a:ext cx="728633" cy="355290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8" name="Объект 17">
            <a:extLst>
              <a:ext uri="{FF2B5EF4-FFF2-40B4-BE49-F238E27FC236}">
                <a16:creationId xmlns:a16="http://schemas.microsoft.com/office/drawing/2014/main" id="{77604B37-45D5-63CF-769B-885D9BE191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8081378"/>
              </p:ext>
            </p:extLst>
          </p:nvPr>
        </p:nvGraphicFramePr>
        <p:xfrm>
          <a:off x="4694238" y="650875"/>
          <a:ext cx="5838825" cy="99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733560" imgH="634680" progId="Equation.DSMT4">
                  <p:embed/>
                </p:oleObj>
              </mc:Choice>
              <mc:Fallback>
                <p:oleObj name="Equation" r:id="rId6" imgW="3733560" imgH="634680" progId="Equation.DSMT4">
                  <p:embed/>
                  <p:pic>
                    <p:nvPicPr>
                      <p:cNvPr id="18" name="Объект 17">
                        <a:extLst>
                          <a:ext uri="{FF2B5EF4-FFF2-40B4-BE49-F238E27FC236}">
                            <a16:creationId xmlns:a16="http://schemas.microsoft.com/office/drawing/2014/main" id="{77604B37-45D5-63CF-769B-885D9BE19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94238" y="650875"/>
                        <a:ext cx="5838825" cy="993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47EB203B-17FB-98BE-33CD-9B107249B5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9658125"/>
              </p:ext>
            </p:extLst>
          </p:nvPr>
        </p:nvGraphicFramePr>
        <p:xfrm>
          <a:off x="10985673" y="1626826"/>
          <a:ext cx="952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952200" imgH="431640" progId="Equation.DSMT4">
                  <p:embed/>
                </p:oleObj>
              </mc:Choice>
              <mc:Fallback>
                <p:oleObj name="Equation" r:id="rId8" imgW="952200" imgH="431640" progId="Equation.DSMT4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47EB203B-17FB-98BE-33CD-9B107249B5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985673" y="1626826"/>
                        <a:ext cx="952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Овал 3">
            <a:extLst>
              <a:ext uri="{FF2B5EF4-FFF2-40B4-BE49-F238E27FC236}">
                <a16:creationId xmlns:a16="http://schemas.microsoft.com/office/drawing/2014/main" id="{16D87F49-58AA-FCB1-D33F-BA1CCEAF1378}"/>
              </a:ext>
            </a:extLst>
          </p:cNvPr>
          <p:cNvSpPr/>
          <p:nvPr/>
        </p:nvSpPr>
        <p:spPr>
          <a:xfrm>
            <a:off x="10196567" y="845811"/>
            <a:ext cx="442209" cy="346441"/>
          </a:xfrm>
          <a:prstGeom prst="ellipse">
            <a:avLst/>
          </a:prstGeom>
          <a:noFill/>
          <a:ln w="41275">
            <a:solidFill>
              <a:srgbClr val="FF007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8A127BD3-77E5-0366-74B0-14BDF052B6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351842"/>
              </p:ext>
            </p:extLst>
          </p:nvPr>
        </p:nvGraphicFramePr>
        <p:xfrm>
          <a:off x="1858963" y="3036888"/>
          <a:ext cx="9694862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6591240" imgH="647640" progId="Equation.DSMT4">
                  <p:embed/>
                </p:oleObj>
              </mc:Choice>
              <mc:Fallback>
                <p:oleObj name="Equation" r:id="rId10" imgW="6591240" imgH="647640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8A127BD3-77E5-0366-74B0-14BDF052B6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858963" y="3036888"/>
                        <a:ext cx="9694862" cy="95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Овал 5">
            <a:extLst>
              <a:ext uri="{FF2B5EF4-FFF2-40B4-BE49-F238E27FC236}">
                <a16:creationId xmlns:a16="http://schemas.microsoft.com/office/drawing/2014/main" id="{B00C210E-9E32-7458-9F5E-EC0E9F487D57}"/>
              </a:ext>
            </a:extLst>
          </p:cNvPr>
          <p:cNvSpPr/>
          <p:nvPr/>
        </p:nvSpPr>
        <p:spPr>
          <a:xfrm>
            <a:off x="1777907" y="3255779"/>
            <a:ext cx="442209" cy="346441"/>
          </a:xfrm>
          <a:prstGeom prst="ellipse">
            <a:avLst/>
          </a:prstGeom>
          <a:noFill/>
          <a:ln w="41275">
            <a:solidFill>
              <a:srgbClr val="FF007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34434CBA-834B-5E67-2D96-0E904977A4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4632914"/>
              </p:ext>
            </p:extLst>
          </p:nvPr>
        </p:nvGraphicFramePr>
        <p:xfrm>
          <a:off x="312738" y="4110038"/>
          <a:ext cx="8763000" cy="223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5486400" imgH="1396800" progId="Equation.DSMT4">
                  <p:embed/>
                </p:oleObj>
              </mc:Choice>
              <mc:Fallback>
                <p:oleObj name="Equation" r:id="rId12" imgW="5486400" imgH="1396800" progId="Equation.DSMT4">
                  <p:embed/>
                  <p:pic>
                    <p:nvPicPr>
                      <p:cNvPr id="13" name="Объект 12">
                        <a:extLst>
                          <a:ext uri="{FF2B5EF4-FFF2-40B4-BE49-F238E27FC236}">
                            <a16:creationId xmlns:a16="http://schemas.microsoft.com/office/drawing/2014/main" id="{34434CBA-834B-5E67-2D96-0E904977A4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2738" y="4110038"/>
                        <a:ext cx="8763000" cy="2230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Овал 13">
            <a:extLst>
              <a:ext uri="{FF2B5EF4-FFF2-40B4-BE49-F238E27FC236}">
                <a16:creationId xmlns:a16="http://schemas.microsoft.com/office/drawing/2014/main" id="{090115AE-5907-5C47-7EA5-3512C817D1C4}"/>
              </a:ext>
            </a:extLst>
          </p:cNvPr>
          <p:cNvSpPr/>
          <p:nvPr/>
        </p:nvSpPr>
        <p:spPr>
          <a:xfrm>
            <a:off x="643335" y="3804491"/>
            <a:ext cx="8043465" cy="1528873"/>
          </a:xfrm>
          <a:prstGeom prst="ellipse">
            <a:avLst/>
          </a:prstGeom>
          <a:noFill/>
          <a:ln w="25400">
            <a:solidFill>
              <a:srgbClr val="001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16933909-B30F-4B45-FDC3-D213F3CE48FD}"/>
              </a:ext>
            </a:extLst>
          </p:cNvPr>
          <p:cNvSpPr/>
          <p:nvPr/>
        </p:nvSpPr>
        <p:spPr>
          <a:xfrm>
            <a:off x="186693" y="5072398"/>
            <a:ext cx="9015090" cy="1528873"/>
          </a:xfrm>
          <a:prstGeom prst="ellipse">
            <a:avLst/>
          </a:prstGeom>
          <a:noFill/>
          <a:ln w="25400">
            <a:solidFill>
              <a:srgbClr val="001F5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9" name="Объект 18">
            <a:extLst>
              <a:ext uri="{FF2B5EF4-FFF2-40B4-BE49-F238E27FC236}">
                <a16:creationId xmlns:a16="http://schemas.microsoft.com/office/drawing/2014/main" id="{47E3151F-6BA0-FE12-6D2F-EF21001FDC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833534"/>
              </p:ext>
            </p:extLst>
          </p:nvPr>
        </p:nvGraphicFramePr>
        <p:xfrm>
          <a:off x="9819369" y="4473534"/>
          <a:ext cx="2065957" cy="10837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774360" imgH="406080" progId="Equation.DSMT4">
                  <p:embed/>
                </p:oleObj>
              </mc:Choice>
              <mc:Fallback>
                <p:oleObj name="Equation" r:id="rId14" imgW="774360" imgH="406080" progId="Equation.DSMT4">
                  <p:embed/>
                  <p:pic>
                    <p:nvPicPr>
                      <p:cNvPr id="19" name="Объект 18">
                        <a:extLst>
                          <a:ext uri="{FF2B5EF4-FFF2-40B4-BE49-F238E27FC236}">
                            <a16:creationId xmlns:a16="http://schemas.microsoft.com/office/drawing/2014/main" id="{47E3151F-6BA0-FE12-6D2F-EF21001FD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819369" y="4473534"/>
                        <a:ext cx="2065957" cy="10837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" name="Рукописный ввод 20">
                <a:extLst>
                  <a:ext uri="{FF2B5EF4-FFF2-40B4-BE49-F238E27FC236}">
                    <a16:creationId xmlns:a16="http://schemas.microsoft.com/office/drawing/2014/main" id="{21493CCA-5EDF-52B4-EC12-8D9D31944DF4}"/>
                  </a:ext>
                </a:extLst>
              </p14:cNvPr>
              <p14:cNvContentPartPr/>
              <p14:nvPr/>
            </p14:nvContentPartPr>
            <p14:xfrm>
              <a:off x="10555513" y="4909805"/>
              <a:ext cx="555840" cy="632160"/>
            </p14:xfrm>
          </p:contentPart>
        </mc:Choice>
        <mc:Fallback xmlns="">
          <p:pic>
            <p:nvPicPr>
              <p:cNvPr id="21" name="Рукописный ввод 20">
                <a:extLst>
                  <a:ext uri="{FF2B5EF4-FFF2-40B4-BE49-F238E27FC236}">
                    <a16:creationId xmlns:a16="http://schemas.microsoft.com/office/drawing/2014/main" id="{21493CCA-5EDF-52B4-EC12-8D9D31944DF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537513" y="4891805"/>
                <a:ext cx="591480" cy="66780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ВЕКТОРЫ МОМЕНТА ИМПУЛЬСА И УГЛОВОЙ СКОРОСТИ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27" name="Объект 26">
            <a:extLst>
              <a:ext uri="{FF2B5EF4-FFF2-40B4-BE49-F238E27FC236}">
                <a16:creationId xmlns:a16="http://schemas.microsoft.com/office/drawing/2014/main" id="{9EAB17B1-36B9-89A9-AFF5-009556E522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296325"/>
              </p:ext>
            </p:extLst>
          </p:nvPr>
        </p:nvGraphicFramePr>
        <p:xfrm>
          <a:off x="666921" y="773622"/>
          <a:ext cx="2664183" cy="25700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8" imgW="6197331" imgH="5978525" progId="CorelDraw.Graphic.19">
                  <p:embed/>
                </p:oleObj>
              </mc:Choice>
              <mc:Fallback>
                <p:oleObj name="CorelDRAW" r:id="rId18" imgW="6197331" imgH="5978525" progId="CorelDraw.Graphic.19">
                  <p:embed/>
                  <p:pic>
                    <p:nvPicPr>
                      <p:cNvPr id="27" name="Объект 26">
                        <a:extLst>
                          <a:ext uri="{FF2B5EF4-FFF2-40B4-BE49-F238E27FC236}">
                            <a16:creationId xmlns:a16="http://schemas.microsoft.com/office/drawing/2014/main" id="{9EAB17B1-36B9-89A9-AFF5-009556E522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6921" y="773622"/>
                        <a:ext cx="2664183" cy="25700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3450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ТЕНЗОР ИНЕРЦИИ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6F491ACF-3F17-801D-F441-66B89B4D22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5991106"/>
              </p:ext>
            </p:extLst>
          </p:nvPr>
        </p:nvGraphicFramePr>
        <p:xfrm>
          <a:off x="227013" y="757238"/>
          <a:ext cx="11926887" cy="226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7480080" imgH="1422360" progId="Equation.DSMT4">
                  <p:embed/>
                </p:oleObj>
              </mc:Choice>
              <mc:Fallback>
                <p:oleObj name="Equation" r:id="rId2" imgW="7480080" imgH="1422360" progId="Equation.DSMT4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6F491ACF-3F17-801D-F441-66B89B4D22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7013" y="757238"/>
                        <a:ext cx="11926887" cy="226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A67E497F-44BF-8013-9049-93E15A1524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563276"/>
              </p:ext>
            </p:extLst>
          </p:nvPr>
        </p:nvGraphicFramePr>
        <p:xfrm>
          <a:off x="2363461" y="3353239"/>
          <a:ext cx="7247309" cy="99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060360" imgH="419040" progId="Equation.DSMT4">
                  <p:embed/>
                </p:oleObj>
              </mc:Choice>
              <mc:Fallback>
                <p:oleObj name="Equation" r:id="rId4" imgW="3060360" imgH="419040" progId="Equation.DSMT4">
                  <p:embed/>
                  <p:pic>
                    <p:nvPicPr>
                      <p:cNvPr id="11" name="Объект 10">
                        <a:extLst>
                          <a:ext uri="{FF2B5EF4-FFF2-40B4-BE49-F238E27FC236}">
                            <a16:creationId xmlns:a16="http://schemas.microsoft.com/office/drawing/2014/main" id="{A67E497F-44BF-8013-9049-93E15A1524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63461" y="3353239"/>
                        <a:ext cx="7247309" cy="99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Объект 14">
            <a:extLst>
              <a:ext uri="{FF2B5EF4-FFF2-40B4-BE49-F238E27FC236}">
                <a16:creationId xmlns:a16="http://schemas.microsoft.com/office/drawing/2014/main" id="{EFBA4907-94FE-986B-DF6C-43A314AF5B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423647"/>
              </p:ext>
            </p:extLst>
          </p:nvPr>
        </p:nvGraphicFramePr>
        <p:xfrm>
          <a:off x="465559" y="4752516"/>
          <a:ext cx="3669656" cy="1071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374560" imgH="647640" progId="Equation.DSMT4">
                  <p:embed/>
                </p:oleObj>
              </mc:Choice>
              <mc:Fallback>
                <p:oleObj name="Equation" r:id="rId6" imgW="2374560" imgH="647640" progId="Equation.DSMT4">
                  <p:embed/>
                  <p:pic>
                    <p:nvPicPr>
                      <p:cNvPr id="15" name="Объект 14">
                        <a:extLst>
                          <a:ext uri="{FF2B5EF4-FFF2-40B4-BE49-F238E27FC236}">
                            <a16:creationId xmlns:a16="http://schemas.microsoft.com/office/drawing/2014/main" id="{EFBA4907-94FE-986B-DF6C-43A314AF5B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5559" y="4752516"/>
                        <a:ext cx="3669656" cy="1071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Объект 16">
            <a:extLst>
              <a:ext uri="{FF2B5EF4-FFF2-40B4-BE49-F238E27FC236}">
                <a16:creationId xmlns:a16="http://schemas.microsoft.com/office/drawing/2014/main" id="{B14A5439-F5E6-3123-A90B-E0A051C1DE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699597"/>
              </p:ext>
            </p:extLst>
          </p:nvPr>
        </p:nvGraphicFramePr>
        <p:xfrm>
          <a:off x="4598529" y="4804719"/>
          <a:ext cx="3183854" cy="99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955520" imgH="609480" progId="Equation.DSMT4">
                  <p:embed/>
                </p:oleObj>
              </mc:Choice>
              <mc:Fallback>
                <p:oleObj name="Equation" r:id="rId8" imgW="1955520" imgH="609480" progId="Equation.DSMT4">
                  <p:embed/>
                  <p:pic>
                    <p:nvPicPr>
                      <p:cNvPr id="17" name="Объект 16">
                        <a:extLst>
                          <a:ext uri="{FF2B5EF4-FFF2-40B4-BE49-F238E27FC236}">
                            <a16:creationId xmlns:a16="http://schemas.microsoft.com/office/drawing/2014/main" id="{B14A5439-F5E6-3123-A90B-E0A051C1DE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98529" y="4804719"/>
                        <a:ext cx="3183854" cy="99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Объект 21">
            <a:extLst>
              <a:ext uri="{FF2B5EF4-FFF2-40B4-BE49-F238E27FC236}">
                <a16:creationId xmlns:a16="http://schemas.microsoft.com/office/drawing/2014/main" id="{F0896680-A215-9CD1-613E-94139839F8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7789241"/>
              </p:ext>
            </p:extLst>
          </p:nvPr>
        </p:nvGraphicFramePr>
        <p:xfrm>
          <a:off x="8245697" y="4939541"/>
          <a:ext cx="2697704" cy="857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917360" imgH="609480" progId="Equation.DSMT4">
                  <p:embed/>
                </p:oleObj>
              </mc:Choice>
              <mc:Fallback>
                <p:oleObj name="Equation" r:id="rId10" imgW="1917360" imgH="609480" progId="Equation.DSMT4">
                  <p:embed/>
                  <p:pic>
                    <p:nvPicPr>
                      <p:cNvPr id="22" name="Объект 21">
                        <a:extLst>
                          <a:ext uri="{FF2B5EF4-FFF2-40B4-BE49-F238E27FC236}">
                            <a16:creationId xmlns:a16="http://schemas.microsoft.com/office/drawing/2014/main" id="{F0896680-A215-9CD1-613E-94139839F8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245697" y="4939541"/>
                        <a:ext cx="2697704" cy="8575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EF2B14D-C087-823C-36AC-9DF24133A361}"/>
              </a:ext>
            </a:extLst>
          </p:cNvPr>
          <p:cNvSpPr txBox="1"/>
          <p:nvPr/>
        </p:nvSpPr>
        <p:spPr>
          <a:xfrm>
            <a:off x="3528391" y="5815555"/>
            <a:ext cx="61622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Аналогично выписываются остальные две компоненты вектора момента импульса</a:t>
            </a:r>
          </a:p>
        </p:txBody>
      </p:sp>
    </p:spTree>
    <p:extLst>
      <p:ext uri="{BB962C8B-B14F-4D97-AF65-F5344CB8AC3E}">
        <p14:creationId xmlns:p14="http://schemas.microsoft.com/office/powerpoint/2010/main" val="2955070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ТЕНЗОР ИНЕРЦИИ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A67E497F-44BF-8013-9049-93E15A1524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4892165"/>
              </p:ext>
            </p:extLst>
          </p:nvPr>
        </p:nvGraphicFramePr>
        <p:xfrm>
          <a:off x="465482" y="757679"/>
          <a:ext cx="6084405" cy="833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60360" imgH="419040" progId="Equation.DSMT4">
                  <p:embed/>
                </p:oleObj>
              </mc:Choice>
              <mc:Fallback>
                <p:oleObj name="Equation" r:id="rId2" imgW="3060360" imgH="419040" progId="Equation.DSMT4">
                  <p:embed/>
                  <p:pic>
                    <p:nvPicPr>
                      <p:cNvPr id="11" name="Объект 10">
                        <a:extLst>
                          <a:ext uri="{FF2B5EF4-FFF2-40B4-BE49-F238E27FC236}">
                            <a16:creationId xmlns:a16="http://schemas.microsoft.com/office/drawing/2014/main" id="{A67E497F-44BF-8013-9049-93E15A1524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5482" y="757679"/>
                        <a:ext cx="6084405" cy="833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D9A8139B-E32A-951A-0FE7-0EA3BB6FC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202191"/>
              </p:ext>
            </p:extLst>
          </p:nvPr>
        </p:nvGraphicFramePr>
        <p:xfrm>
          <a:off x="389752" y="1570335"/>
          <a:ext cx="6160135" cy="833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098520" imgH="419040" progId="Equation.DSMT4">
                  <p:embed/>
                </p:oleObj>
              </mc:Choice>
              <mc:Fallback>
                <p:oleObj name="Equation" r:id="rId4" imgW="3098520" imgH="419040" progId="Equation.DSMT4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D9A8139B-E32A-951A-0FE7-0EA3BB6FCB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9752" y="1570335"/>
                        <a:ext cx="6160135" cy="833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C5EA6230-99AC-7E69-430D-1051C9FFD8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413248"/>
              </p:ext>
            </p:extLst>
          </p:nvPr>
        </p:nvGraphicFramePr>
        <p:xfrm>
          <a:off x="389752" y="2403468"/>
          <a:ext cx="6211432" cy="8612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022560" imgH="419040" progId="Equation.DSMT4">
                  <p:embed/>
                </p:oleObj>
              </mc:Choice>
              <mc:Fallback>
                <p:oleObj name="Equation" r:id="rId6" imgW="3022560" imgH="419040" progId="Equation.DSMT4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C5EA6230-99AC-7E69-430D-1051C9FFD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9752" y="2403468"/>
                        <a:ext cx="6211432" cy="8612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Стрелка: влево-вправо 6">
            <a:extLst>
              <a:ext uri="{FF2B5EF4-FFF2-40B4-BE49-F238E27FC236}">
                <a16:creationId xmlns:a16="http://schemas.microsoft.com/office/drawing/2014/main" id="{85F588EE-6EDC-9A12-2249-A6874CDA27AB}"/>
              </a:ext>
            </a:extLst>
          </p:cNvPr>
          <p:cNvSpPr/>
          <p:nvPr/>
        </p:nvSpPr>
        <p:spPr>
          <a:xfrm>
            <a:off x="7007086" y="1753331"/>
            <a:ext cx="1262270" cy="467139"/>
          </a:xfrm>
          <a:prstGeom prst="left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F93A68F9-D32C-9085-DF6A-17CC128D49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170366"/>
              </p:ext>
            </p:extLst>
          </p:nvPr>
        </p:nvGraphicFramePr>
        <p:xfrm>
          <a:off x="8560904" y="1493350"/>
          <a:ext cx="3022329" cy="1032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041120" imgH="355320" progId="Equation.DSMT4">
                  <p:embed/>
                </p:oleObj>
              </mc:Choice>
              <mc:Fallback>
                <p:oleObj name="Equation" r:id="rId8" imgW="1041120" imgH="355320" progId="Equation.DSMT4">
                  <p:embed/>
                  <p:pic>
                    <p:nvPicPr>
                      <p:cNvPr id="8" name="Объект 7">
                        <a:extLst>
                          <a:ext uri="{FF2B5EF4-FFF2-40B4-BE49-F238E27FC236}">
                            <a16:creationId xmlns:a16="http://schemas.microsoft.com/office/drawing/2014/main" id="{F93A68F9-D32C-9085-DF6A-17CC128D49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560904" y="1493350"/>
                        <a:ext cx="3022329" cy="1032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C83B71F5-CFB8-A2F2-1862-CCED150A0C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940426"/>
              </p:ext>
            </p:extLst>
          </p:nvPr>
        </p:nvGraphicFramePr>
        <p:xfrm>
          <a:off x="779633" y="3672797"/>
          <a:ext cx="4455222" cy="2668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374560" imgH="1422360" progId="Equation.DSMT4">
                  <p:embed/>
                </p:oleObj>
              </mc:Choice>
              <mc:Fallback>
                <p:oleObj name="Equation" r:id="rId10" imgW="2374560" imgH="142236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C83B71F5-CFB8-A2F2-1862-CCED150A0C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79633" y="3672797"/>
                        <a:ext cx="4455222" cy="2668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30008C4-A35C-D328-CB89-1E13A50DBCB5}"/>
              </a:ext>
            </a:extLst>
          </p:cNvPr>
          <p:cNvSpPr txBox="1"/>
          <p:nvPr/>
        </p:nvSpPr>
        <p:spPr>
          <a:xfrm>
            <a:off x="7269650" y="3559860"/>
            <a:ext cx="61622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Количество компонент тензора</a:t>
            </a:r>
          </a:p>
        </p:txBody>
      </p:sp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95CEEFC0-46DA-5E81-6378-F8F991D10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396426"/>
              </p:ext>
            </p:extLst>
          </p:nvPr>
        </p:nvGraphicFramePr>
        <p:xfrm>
          <a:off x="8610714" y="3933475"/>
          <a:ext cx="1740067" cy="701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850680" imgH="342720" progId="Equation.DSMT4">
                  <p:embed/>
                </p:oleObj>
              </mc:Choice>
              <mc:Fallback>
                <p:oleObj name="Equation" r:id="rId12" imgW="850680" imgH="342720" progId="Equation.DSMT4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95CEEFC0-46DA-5E81-6378-F8F991D101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610714" y="3933475"/>
                        <a:ext cx="1740067" cy="701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7542086-B8E8-1720-0BB1-C6E29B049CBC}"/>
              </a:ext>
            </a:extLst>
          </p:cNvPr>
          <p:cNvSpPr txBox="1"/>
          <p:nvPr/>
        </p:nvSpPr>
        <p:spPr>
          <a:xfrm>
            <a:off x="8105359" y="4718979"/>
            <a:ext cx="61622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002060"/>
                </a:solidFill>
                <a:latin typeface="Constantia" panose="02030602050306030303" pitchFamily="18" charset="0"/>
              </a:rPr>
              <a:t>- </a:t>
            </a:r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размерность пространства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3FC5E1-003D-AE70-1FCD-CAF7B937C652}"/>
              </a:ext>
            </a:extLst>
          </p:cNvPr>
          <p:cNvSpPr txBox="1"/>
          <p:nvPr/>
        </p:nvSpPr>
        <p:spPr>
          <a:xfrm>
            <a:off x="8105359" y="5202384"/>
            <a:ext cx="61622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002060"/>
                </a:solidFill>
                <a:latin typeface="Constantia" panose="02030602050306030303" pitchFamily="18" charset="0"/>
              </a:rPr>
              <a:t>- </a:t>
            </a:r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ранг тензора</a:t>
            </a:r>
          </a:p>
        </p:txBody>
      </p:sp>
      <p:graphicFrame>
        <p:nvGraphicFramePr>
          <p:cNvPr id="16" name="Объект 15">
            <a:extLst>
              <a:ext uri="{FF2B5EF4-FFF2-40B4-BE49-F238E27FC236}">
                <a16:creationId xmlns:a16="http://schemas.microsoft.com/office/drawing/2014/main" id="{577B1055-78B0-17EA-A2A2-DD76361D92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435324"/>
              </p:ext>
            </p:extLst>
          </p:nvPr>
        </p:nvGraphicFramePr>
        <p:xfrm>
          <a:off x="7758869" y="4771602"/>
          <a:ext cx="346490" cy="356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190440" imgH="203040" progId="Equation.DSMT4">
                  <p:embed/>
                </p:oleObj>
              </mc:Choice>
              <mc:Fallback>
                <p:oleObj name="Equation" r:id="rId14" imgW="190440" imgH="203040" progId="Equation.DSMT4">
                  <p:embed/>
                  <p:pic>
                    <p:nvPicPr>
                      <p:cNvPr id="16" name="Объект 15">
                        <a:extLst>
                          <a:ext uri="{FF2B5EF4-FFF2-40B4-BE49-F238E27FC236}">
                            <a16:creationId xmlns:a16="http://schemas.microsoft.com/office/drawing/2014/main" id="{577B1055-78B0-17EA-A2A2-DD76361D92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58869" y="4771602"/>
                        <a:ext cx="346490" cy="356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>
            <a:extLst>
              <a:ext uri="{FF2B5EF4-FFF2-40B4-BE49-F238E27FC236}">
                <a16:creationId xmlns:a16="http://schemas.microsoft.com/office/drawing/2014/main" id="{50C54B2C-B54B-AE3A-46AB-ACD05D57E1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069970"/>
              </p:ext>
            </p:extLst>
          </p:nvPr>
        </p:nvGraphicFramePr>
        <p:xfrm>
          <a:off x="7767081" y="5256396"/>
          <a:ext cx="330065" cy="353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77480" imgH="190440" progId="Equation.DSMT4">
                  <p:embed/>
                </p:oleObj>
              </mc:Choice>
              <mc:Fallback>
                <p:oleObj name="Equation" r:id="rId16" imgW="177480" imgH="190440" progId="Equation.DSMT4">
                  <p:embed/>
                  <p:pic>
                    <p:nvPicPr>
                      <p:cNvPr id="18" name="Объект 17">
                        <a:extLst>
                          <a:ext uri="{FF2B5EF4-FFF2-40B4-BE49-F238E27FC236}">
                            <a16:creationId xmlns:a16="http://schemas.microsoft.com/office/drawing/2014/main" id="{50C54B2C-B54B-AE3A-46AB-ACD05D57E1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767081" y="5256396"/>
                        <a:ext cx="330065" cy="353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Объект 18">
            <a:extLst>
              <a:ext uri="{FF2B5EF4-FFF2-40B4-BE49-F238E27FC236}">
                <a16:creationId xmlns:a16="http://schemas.microsoft.com/office/drawing/2014/main" id="{A5549BD7-2C22-6842-C582-235EFD906F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4502834"/>
              </p:ext>
            </p:extLst>
          </p:nvPr>
        </p:nvGraphicFramePr>
        <p:xfrm>
          <a:off x="5693339" y="5652972"/>
          <a:ext cx="1814576" cy="7677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990360" imgH="419040" progId="Equation.DSMT4">
                  <p:embed/>
                </p:oleObj>
              </mc:Choice>
              <mc:Fallback>
                <p:oleObj name="Equation" r:id="rId18" imgW="990360" imgH="419040" progId="Equation.DSMT4">
                  <p:embed/>
                  <p:pic>
                    <p:nvPicPr>
                      <p:cNvPr id="19" name="Объект 18">
                        <a:extLst>
                          <a:ext uri="{FF2B5EF4-FFF2-40B4-BE49-F238E27FC236}">
                            <a16:creationId xmlns:a16="http://schemas.microsoft.com/office/drawing/2014/main" id="{A5549BD7-2C22-6842-C582-235EFD906F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693339" y="5652972"/>
                        <a:ext cx="1814576" cy="7677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Объект 19">
            <a:extLst>
              <a:ext uri="{FF2B5EF4-FFF2-40B4-BE49-F238E27FC236}">
                <a16:creationId xmlns:a16="http://schemas.microsoft.com/office/drawing/2014/main" id="{C05DD628-DC61-4FB1-ED49-3F7BBFBC11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02609"/>
              </p:ext>
            </p:extLst>
          </p:nvPr>
        </p:nvGraphicFramePr>
        <p:xfrm>
          <a:off x="7850783" y="5702033"/>
          <a:ext cx="1743422" cy="6881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965160" imgH="380880" progId="Equation.DSMT4">
                  <p:embed/>
                </p:oleObj>
              </mc:Choice>
              <mc:Fallback>
                <p:oleObj name="Equation" r:id="rId20" imgW="965160" imgH="380880" progId="Equation.DSMT4">
                  <p:embed/>
                  <p:pic>
                    <p:nvPicPr>
                      <p:cNvPr id="20" name="Объект 19">
                        <a:extLst>
                          <a:ext uri="{FF2B5EF4-FFF2-40B4-BE49-F238E27FC236}">
                            <a16:creationId xmlns:a16="http://schemas.microsoft.com/office/drawing/2014/main" id="{C05DD628-DC61-4FB1-ED49-3F7BBFBC11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850783" y="5702033"/>
                        <a:ext cx="1743422" cy="6881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>
            <a:extLst>
              <a:ext uri="{FF2B5EF4-FFF2-40B4-BE49-F238E27FC236}">
                <a16:creationId xmlns:a16="http://schemas.microsoft.com/office/drawing/2014/main" id="{B1C7FE42-D691-F0D6-6B52-DB56F19F36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4355735"/>
              </p:ext>
            </p:extLst>
          </p:nvPr>
        </p:nvGraphicFramePr>
        <p:xfrm>
          <a:off x="10056864" y="5675818"/>
          <a:ext cx="1814577" cy="777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977760" imgH="419040" progId="Equation.DSMT4">
                  <p:embed/>
                </p:oleObj>
              </mc:Choice>
              <mc:Fallback>
                <p:oleObj name="Equation" r:id="rId22" imgW="977760" imgH="419040" progId="Equation.DSMT4">
                  <p:embed/>
                  <p:pic>
                    <p:nvPicPr>
                      <p:cNvPr id="21" name="Объект 20">
                        <a:extLst>
                          <a:ext uri="{FF2B5EF4-FFF2-40B4-BE49-F238E27FC236}">
                            <a16:creationId xmlns:a16="http://schemas.microsoft.com/office/drawing/2014/main" id="{B1C7FE42-D691-F0D6-6B52-DB56F19F36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0056864" y="5675818"/>
                        <a:ext cx="1814577" cy="7776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5989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A66FDA4E-68C2-5CC8-0339-37A2D47C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ТЕНЗОР ИНЕРЦИИ. ГЛАВНЫЕ ОСИ.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C83B71F5-CFB8-A2F2-1862-CCED150A0C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720141"/>
              </p:ext>
            </p:extLst>
          </p:nvPr>
        </p:nvGraphicFramePr>
        <p:xfrm>
          <a:off x="1038051" y="4103552"/>
          <a:ext cx="3752610" cy="2247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374560" imgH="1422360" progId="Equation.DSMT4">
                  <p:embed/>
                </p:oleObj>
              </mc:Choice>
              <mc:Fallback>
                <p:oleObj name="Equation" r:id="rId2" imgW="2374560" imgH="1422360" progId="Equation.DSMT4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C83B71F5-CFB8-A2F2-1862-CCED150A0C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38051" y="4103552"/>
                        <a:ext cx="3752610" cy="2247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2BE7CE9D-715D-7D3C-480E-1AD2FB580F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536420"/>
              </p:ext>
            </p:extLst>
          </p:nvPr>
        </p:nvGraphicFramePr>
        <p:xfrm>
          <a:off x="1671430" y="587719"/>
          <a:ext cx="3218621" cy="309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6323086" imgH="6079720" progId="CorelDraw.Graphic.19">
                  <p:embed/>
                </p:oleObj>
              </mc:Choice>
              <mc:Fallback>
                <p:oleObj name="CorelDRAW" r:id="rId4" imgW="6323086" imgH="6079720" progId="CorelDraw.Graphic.19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2BE7CE9D-715D-7D3C-480E-1AD2FB580F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1430" y="587719"/>
                        <a:ext cx="3218621" cy="309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3F6E6C95-25C4-5E5C-99C9-B3DAD3391EEB}"/>
              </a:ext>
            </a:extLst>
          </p:cNvPr>
          <p:cNvSpPr/>
          <p:nvPr/>
        </p:nvSpPr>
        <p:spPr>
          <a:xfrm>
            <a:off x="5236266" y="1814680"/>
            <a:ext cx="2065686" cy="679904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8DF650-B904-FE2D-93CF-10AE6B41E064}"/>
              </a:ext>
            </a:extLst>
          </p:cNvPr>
          <p:cNvSpPr txBox="1"/>
          <p:nvPr/>
        </p:nvSpPr>
        <p:spPr>
          <a:xfrm>
            <a:off x="5409374" y="1923799"/>
            <a:ext cx="17194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002060"/>
                </a:solidFill>
                <a:latin typeface="Constantia" panose="02030602050306030303" pitchFamily="18" charset="0"/>
              </a:rPr>
              <a:t>ПОВОРОТ</a:t>
            </a:r>
          </a:p>
        </p:txBody>
      </p:sp>
      <p:graphicFrame>
        <p:nvGraphicFramePr>
          <p:cNvPr id="19" name="Объект 18">
            <a:extLst>
              <a:ext uri="{FF2B5EF4-FFF2-40B4-BE49-F238E27FC236}">
                <a16:creationId xmlns:a16="http://schemas.microsoft.com/office/drawing/2014/main" id="{46B181E6-1D93-A872-B54D-E5F90B4C3D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180512"/>
              </p:ext>
            </p:extLst>
          </p:nvPr>
        </p:nvGraphicFramePr>
        <p:xfrm>
          <a:off x="7648167" y="558178"/>
          <a:ext cx="3507105" cy="315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6450254" imgH="5801198" progId="CorelDraw.Graphic.19">
                  <p:embed/>
                </p:oleObj>
              </mc:Choice>
              <mc:Fallback>
                <p:oleObj name="CorelDRAW" r:id="rId6" imgW="6450254" imgH="5801198" progId="CorelDraw.Graphic.19">
                  <p:embed/>
                  <p:pic>
                    <p:nvPicPr>
                      <p:cNvPr id="19" name="Объект 18">
                        <a:extLst>
                          <a:ext uri="{FF2B5EF4-FFF2-40B4-BE49-F238E27FC236}">
                            <a16:creationId xmlns:a16="http://schemas.microsoft.com/office/drawing/2014/main" id="{46B181E6-1D93-A872-B54D-E5F90B4C3D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48167" y="558178"/>
                        <a:ext cx="3507105" cy="3154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Объект 19">
            <a:extLst>
              <a:ext uri="{FF2B5EF4-FFF2-40B4-BE49-F238E27FC236}">
                <a16:creationId xmlns:a16="http://schemas.microsoft.com/office/drawing/2014/main" id="{B94BF07B-7DD7-7457-0D71-65B6D71635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6753477"/>
              </p:ext>
            </p:extLst>
          </p:nvPr>
        </p:nvGraphicFramePr>
        <p:xfrm>
          <a:off x="7128844" y="4097367"/>
          <a:ext cx="3933408" cy="225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349360" imgH="1346040" progId="Equation.DSMT4">
                  <p:embed/>
                </p:oleObj>
              </mc:Choice>
              <mc:Fallback>
                <p:oleObj name="Equation" r:id="rId8" imgW="2349360" imgH="1346040" progId="Equation.DSMT4">
                  <p:embed/>
                  <p:pic>
                    <p:nvPicPr>
                      <p:cNvPr id="20" name="Объект 19">
                        <a:extLst>
                          <a:ext uri="{FF2B5EF4-FFF2-40B4-BE49-F238E27FC236}">
                            <a16:creationId xmlns:a16="http://schemas.microsoft.com/office/drawing/2014/main" id="{B94BF07B-7DD7-7457-0D71-65B6D71635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128844" y="4097367"/>
                        <a:ext cx="3933408" cy="225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5738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МОМЕНТ ИНЕРЦИИ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. C</a:t>
            </a: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ФЕРА И ШАР.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23" name="Объект 22">
            <a:extLst>
              <a:ext uri="{FF2B5EF4-FFF2-40B4-BE49-F238E27FC236}">
                <a16:creationId xmlns:a16="http://schemas.microsoft.com/office/drawing/2014/main" id="{61419635-3401-BFB7-0B20-F90C0E89D0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48521" y="689779"/>
          <a:ext cx="4648200" cy="866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450880" imgH="457200" progId="Equation.DSMT4">
                  <p:embed/>
                </p:oleObj>
              </mc:Choice>
              <mc:Fallback>
                <p:oleObj name="Equation" r:id="rId2" imgW="2450880" imgH="457200" progId="Equation.DSMT4">
                  <p:embed/>
                  <p:pic>
                    <p:nvPicPr>
                      <p:cNvPr id="23" name="Объект 22">
                        <a:extLst>
                          <a:ext uri="{FF2B5EF4-FFF2-40B4-BE49-F238E27FC236}">
                            <a16:creationId xmlns:a16="http://schemas.microsoft.com/office/drawing/2014/main" id="{61419635-3401-BFB7-0B20-F90C0E89D0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48521" y="689779"/>
                        <a:ext cx="4648200" cy="866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A77DB2FF-A393-A73A-FE73-0B65D6F055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0728" y="417727"/>
          <a:ext cx="2954553" cy="2804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4595011" imgH="4360829" progId="CorelDraw.Graphic.19">
                  <p:embed/>
                </p:oleObj>
              </mc:Choice>
              <mc:Fallback>
                <p:oleObj name="CorelDRAW" r:id="rId4" imgW="4595011" imgH="4360829" progId="CorelDraw.Graphic.19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A77DB2FF-A393-A73A-FE73-0B65D6F055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728" y="417727"/>
                        <a:ext cx="2954553" cy="2804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E7A7EF83-7063-D28F-3330-CE776363D86B}"/>
              </a:ext>
            </a:extLst>
          </p:cNvPr>
          <p:cNvSpPr/>
          <p:nvPr/>
        </p:nvSpPr>
        <p:spPr>
          <a:xfrm>
            <a:off x="4295232" y="1691387"/>
            <a:ext cx="1130207" cy="477171"/>
          </a:xfrm>
          <a:prstGeom prst="rightArrow">
            <a:avLst/>
          </a:prstGeom>
          <a:solidFill>
            <a:srgbClr val="23A0D2"/>
          </a:solidFill>
          <a:ln w="41275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2E8FB8CB-67B7-B623-0652-AA17522F94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66563" y="1446552"/>
          <a:ext cx="4274742" cy="1215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590560" imgH="736560" progId="Equation.DSMT4">
                  <p:embed/>
                </p:oleObj>
              </mc:Choice>
              <mc:Fallback>
                <p:oleObj name="Equation" r:id="rId6" imgW="2590560" imgH="736560" progId="Equation.DSMT4">
                  <p:embed/>
                  <p:pic>
                    <p:nvPicPr>
                      <p:cNvPr id="10" name="Объект 9">
                        <a:extLst>
                          <a:ext uri="{FF2B5EF4-FFF2-40B4-BE49-F238E27FC236}">
                            <a16:creationId xmlns:a16="http://schemas.microsoft.com/office/drawing/2014/main" id="{2E8FB8CB-67B7-B623-0652-AA17522F94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66563" y="1446552"/>
                        <a:ext cx="4274742" cy="1215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BF001E9-4102-3D18-ADA2-3BE01CFC0A6B}"/>
              </a:ext>
            </a:extLst>
          </p:cNvPr>
          <p:cNvSpPr txBox="1"/>
          <p:nvPr/>
        </p:nvSpPr>
        <p:spPr>
          <a:xfrm rot="18420493">
            <a:off x="670300" y="1355809"/>
            <a:ext cx="14190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rgbClr val="FE1C89"/>
                </a:solidFill>
                <a:latin typeface="Constantia" panose="02030602050306030303" pitchFamily="18" charset="0"/>
              </a:rPr>
              <a:t>СФЕРА</a:t>
            </a: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E7A3FF4B-C6B2-80E0-6092-C0F8D1661B78}"/>
              </a:ext>
            </a:extLst>
          </p:cNvPr>
          <p:cNvSpPr/>
          <p:nvPr/>
        </p:nvSpPr>
        <p:spPr>
          <a:xfrm rot="8550709">
            <a:off x="5610694" y="2624625"/>
            <a:ext cx="1130207" cy="477171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69C3CE-43F4-3B7D-F974-243BB13746C6}"/>
              </a:ext>
            </a:extLst>
          </p:cNvPr>
          <p:cNvSpPr txBox="1"/>
          <p:nvPr/>
        </p:nvSpPr>
        <p:spPr>
          <a:xfrm rot="19307063">
            <a:off x="24505" y="328929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Mistral" panose="03090702030407020403" pitchFamily="66" charset="0"/>
              </a:rPr>
              <a:t>Вспомним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796070E0-E2FE-FF64-C0DA-2BE1FF10E7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148030"/>
              </p:ext>
            </p:extLst>
          </p:nvPr>
        </p:nvGraphicFramePr>
        <p:xfrm>
          <a:off x="1637084" y="3328987"/>
          <a:ext cx="4886256" cy="3237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3720960" imgH="2463480" progId="Equation.DSMT4">
                  <p:embed/>
                </p:oleObj>
              </mc:Choice>
              <mc:Fallback>
                <p:oleObj name="Equation" r:id="rId8" imgW="3720960" imgH="2463480" progId="Equation.DSMT4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96070E0-E2FE-FF64-C0DA-2BE1FF10E7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7084" y="3328987"/>
                        <a:ext cx="4886256" cy="3237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7649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3959C-B471-4A23-AF7F-A49CADDD4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" y="77775"/>
            <a:ext cx="12168294" cy="679904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МОМЕНТ ИНЕРЦИИ</a:t>
            </a:r>
            <a:r>
              <a:rPr 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. C</a:t>
            </a:r>
            <a:r>
              <a:rPr lang="ru-RU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  <a:ea typeface="+mn-ea"/>
                <a:cs typeface="+mn-cs"/>
              </a:rPr>
              <a:t>ФЕРА И ШАР.</a:t>
            </a:r>
            <a:endParaRPr lang="en-US" sz="2800" dirty="0">
              <a:solidFill>
                <a:srgbClr val="002060"/>
              </a:solidFill>
              <a:latin typeface="Constantia" panose="02030602050306030303" pitchFamily="18" charset="0"/>
              <a:ea typeface="+mn-ea"/>
              <a:cs typeface="+mn-cs"/>
            </a:endParaRPr>
          </a:p>
        </p:txBody>
      </p:sp>
      <p:graphicFrame>
        <p:nvGraphicFramePr>
          <p:cNvPr id="19" name="Объект 18">
            <a:extLst>
              <a:ext uri="{FF2B5EF4-FFF2-40B4-BE49-F238E27FC236}">
                <a16:creationId xmlns:a16="http://schemas.microsoft.com/office/drawing/2014/main" id="{8D6F23F6-5DCA-AC9C-74FD-E5242A99B5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7235180"/>
              </p:ext>
            </p:extLst>
          </p:nvPr>
        </p:nvGraphicFramePr>
        <p:xfrm>
          <a:off x="502189" y="763557"/>
          <a:ext cx="3333432" cy="3164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4595011" imgH="4360829" progId="CorelDraw.Graphic.19">
                  <p:embed/>
                </p:oleObj>
              </mc:Choice>
              <mc:Fallback>
                <p:oleObj name="CorelDRAW" r:id="rId2" imgW="4595011" imgH="4360829" progId="CorelDraw.Graphic.19">
                  <p:embed/>
                  <p:pic>
                    <p:nvPicPr>
                      <p:cNvPr id="19" name="Объект 18">
                        <a:extLst>
                          <a:ext uri="{FF2B5EF4-FFF2-40B4-BE49-F238E27FC236}">
                            <a16:creationId xmlns:a16="http://schemas.microsoft.com/office/drawing/2014/main" id="{8D6F23F6-5DCA-AC9C-74FD-E5242A99B5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2189" y="763557"/>
                        <a:ext cx="3333432" cy="3164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DA996A6-8354-A33B-2A2A-0609A8903860}"/>
              </a:ext>
            </a:extLst>
          </p:cNvPr>
          <p:cNvSpPr txBox="1"/>
          <p:nvPr/>
        </p:nvSpPr>
        <p:spPr>
          <a:xfrm rot="18407134">
            <a:off x="2136574" y="2799261"/>
            <a:ext cx="12057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rgbClr val="FE1C89"/>
                </a:solidFill>
                <a:latin typeface="Constantia" panose="02030602050306030303" pitchFamily="18" charset="0"/>
              </a:rPr>
              <a:t>ШАР</a:t>
            </a:r>
          </a:p>
        </p:txBody>
      </p:sp>
      <p:graphicFrame>
        <p:nvGraphicFramePr>
          <p:cNvPr id="20" name="Объект 19">
            <a:extLst>
              <a:ext uri="{FF2B5EF4-FFF2-40B4-BE49-F238E27FC236}">
                <a16:creationId xmlns:a16="http://schemas.microsoft.com/office/drawing/2014/main" id="{592E6C8E-70DC-1653-2CE0-97083FAE0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4967313"/>
              </p:ext>
            </p:extLst>
          </p:nvPr>
        </p:nvGraphicFramePr>
        <p:xfrm>
          <a:off x="3623107" y="1177206"/>
          <a:ext cx="4729034" cy="156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946240" imgH="977760" progId="Equation.DSMT4">
                  <p:embed/>
                </p:oleObj>
              </mc:Choice>
              <mc:Fallback>
                <p:oleObj name="Equation" r:id="rId4" imgW="2946240" imgH="977760" progId="Equation.DSMT4">
                  <p:embed/>
                  <p:pic>
                    <p:nvPicPr>
                      <p:cNvPr id="20" name="Объект 19">
                        <a:extLst>
                          <a:ext uri="{FF2B5EF4-FFF2-40B4-BE49-F238E27FC236}">
                            <a16:creationId xmlns:a16="http://schemas.microsoft.com/office/drawing/2014/main" id="{592E6C8E-70DC-1653-2CE0-97083FAE07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3107" y="1177206"/>
                        <a:ext cx="4729034" cy="156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>
            <a:extLst>
              <a:ext uri="{FF2B5EF4-FFF2-40B4-BE49-F238E27FC236}">
                <a16:creationId xmlns:a16="http://schemas.microsoft.com/office/drawing/2014/main" id="{B706285E-E837-58B7-2342-118DBD5CA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860489"/>
              </p:ext>
            </p:extLst>
          </p:nvPr>
        </p:nvGraphicFramePr>
        <p:xfrm>
          <a:off x="8783625" y="1168533"/>
          <a:ext cx="2611450" cy="11741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638000" imgH="736560" progId="Equation.DSMT4">
                  <p:embed/>
                </p:oleObj>
              </mc:Choice>
              <mc:Fallback>
                <p:oleObj name="Equation" r:id="rId6" imgW="1638000" imgH="736560" progId="Equation.DSMT4">
                  <p:embed/>
                  <p:pic>
                    <p:nvPicPr>
                      <p:cNvPr id="21" name="Объект 20">
                        <a:extLst>
                          <a:ext uri="{FF2B5EF4-FFF2-40B4-BE49-F238E27FC236}">
                            <a16:creationId xmlns:a16="http://schemas.microsoft.com/office/drawing/2014/main" id="{B706285E-E837-58B7-2342-118DBD5CA2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783625" y="1168533"/>
                        <a:ext cx="2611450" cy="11741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E7A3FF4B-C6B2-80E0-6092-C0F8D1661B78}"/>
              </a:ext>
            </a:extLst>
          </p:cNvPr>
          <p:cNvSpPr/>
          <p:nvPr/>
        </p:nvSpPr>
        <p:spPr>
          <a:xfrm rot="5400000">
            <a:off x="8002780" y="2456050"/>
            <a:ext cx="1130207" cy="477171"/>
          </a:xfrm>
          <a:prstGeom prst="rightArrow">
            <a:avLst/>
          </a:prstGeom>
          <a:solidFill>
            <a:srgbClr val="BDE3F2"/>
          </a:solidFill>
          <a:ln w="25400">
            <a:solidFill>
              <a:srgbClr val="FE1C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4" name="Объект 23">
            <a:extLst>
              <a:ext uri="{FF2B5EF4-FFF2-40B4-BE49-F238E27FC236}">
                <a16:creationId xmlns:a16="http://schemas.microsoft.com/office/drawing/2014/main" id="{8D911291-7BB6-F70E-1F80-E4E2AE297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5037043"/>
              </p:ext>
            </p:extLst>
          </p:nvPr>
        </p:nvGraphicFramePr>
        <p:xfrm>
          <a:off x="4325956" y="3598262"/>
          <a:ext cx="7158037" cy="129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4825800" imgH="876240" progId="Equation.DSMT4">
                  <p:embed/>
                </p:oleObj>
              </mc:Choice>
              <mc:Fallback>
                <p:oleObj name="Equation" r:id="rId8" imgW="4825800" imgH="876240" progId="Equation.DSMT4">
                  <p:embed/>
                  <p:pic>
                    <p:nvPicPr>
                      <p:cNvPr id="24" name="Объект 23">
                        <a:extLst>
                          <a:ext uri="{FF2B5EF4-FFF2-40B4-BE49-F238E27FC236}">
                            <a16:creationId xmlns:a16="http://schemas.microsoft.com/office/drawing/2014/main" id="{8D911291-7BB6-F70E-1F80-E4E2AE297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25956" y="3598262"/>
                        <a:ext cx="7158037" cy="129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869C3CE-43F4-3B7D-F974-243BB13746C6}"/>
              </a:ext>
            </a:extLst>
          </p:cNvPr>
          <p:cNvSpPr txBox="1"/>
          <p:nvPr/>
        </p:nvSpPr>
        <p:spPr>
          <a:xfrm rot="19307063">
            <a:off x="24505" y="328929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Mistral" panose="03090702030407020403" pitchFamily="66" charset="0"/>
              </a:rPr>
              <a:t>Вспомним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0D3E123D-48A2-EC53-FC55-9BE010C8B0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796415"/>
              </p:ext>
            </p:extLst>
          </p:nvPr>
        </p:nvGraphicFramePr>
        <p:xfrm>
          <a:off x="898302" y="4392097"/>
          <a:ext cx="3471615" cy="22999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3720960" imgH="2463480" progId="Equation.DSMT4">
                  <p:embed/>
                </p:oleObj>
              </mc:Choice>
              <mc:Fallback>
                <p:oleObj name="Equation" r:id="rId10" imgW="3720960" imgH="2463480" progId="Equation.DSMT4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0D3E123D-48A2-EC53-FC55-9BE010C8B0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98302" y="4392097"/>
                        <a:ext cx="3471615" cy="22999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22411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17796</TotalTime>
  <Words>597</Words>
  <Application>Microsoft Office PowerPoint</Application>
  <PresentationFormat>Широкоэкранный</PresentationFormat>
  <Paragraphs>77</Paragraphs>
  <Slides>21</Slides>
  <Notes>1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Constantia</vt:lpstr>
      <vt:lpstr>Mistral</vt:lpstr>
      <vt:lpstr>Times New Roman</vt:lpstr>
      <vt:lpstr>Тема Office</vt:lpstr>
      <vt:lpstr>Equation</vt:lpstr>
      <vt:lpstr>CorelDRAW</vt:lpstr>
      <vt:lpstr>МЕХАНИКА</vt:lpstr>
      <vt:lpstr>Презентация PowerPoint</vt:lpstr>
      <vt:lpstr>ВЕКТОРЫ МОМЕНТА ИМПУЛЬСА И УГЛОВОЙ СКОРОСТИ</vt:lpstr>
      <vt:lpstr>ВЕКТОРЫ МОМЕНТА ИМПУЛЬСА И УГЛОВОЙ СКОРОСТИ</vt:lpstr>
      <vt:lpstr>ТЕНЗОР ИНЕРЦИИ</vt:lpstr>
      <vt:lpstr>ТЕНЗОР ИНЕРЦИИ</vt:lpstr>
      <vt:lpstr>ТЕНЗОР ИНЕРЦИИ. ГЛАВНЫЕ ОСИ.</vt:lpstr>
      <vt:lpstr>МОМЕНТ ИНЕРЦИИ. CФЕРА И ШАР.</vt:lpstr>
      <vt:lpstr>МОМЕНТ ИНЕРЦИИ. CФЕРА И ШАР.</vt:lpstr>
      <vt:lpstr>МОМЕНТ ИНЕРЦИИ. КОЛЬЦО.</vt:lpstr>
      <vt:lpstr>МОМЕНТ ИНЕРЦИИ. ПОЛЫЙ ЦИЛИНДР.</vt:lpstr>
      <vt:lpstr>ЭФФЕКТ ДЖЕНИБЕКОВА</vt:lpstr>
      <vt:lpstr>КЕЛЬТСКИЙ КАМЕНЬ</vt:lpstr>
      <vt:lpstr>ГИРОСКОП. ПРИБЛИЖЕННАЯ ТЕОРИЯ.</vt:lpstr>
      <vt:lpstr>ГИРОСКОП. ПРИБЛИЖЕННАЯ ТЕОРИЯ.</vt:lpstr>
      <vt:lpstr>ГИРОСКОП. ПРИБЛИЖЕННАЯ ТЕОРИЯ.</vt:lpstr>
      <vt:lpstr>УРАВНЕНИЕ МОМЕНТОВ.  СВЯЗЬ МОМЕНТА ИМПУЛЬСА И МОМЕНТА ИНЕРЦИИ.</vt:lpstr>
      <vt:lpstr>ГИРОСКОП. ПРИБЛИЖЕННАЯ ТЕОРИЯ.</vt:lpstr>
      <vt:lpstr>ГИРОСКОП. ПРИБЛИЖЕННАЯ ТЕОРИЯ.</vt:lpstr>
      <vt:lpstr>Презентация PowerPoint</vt:lpstr>
      <vt:lpstr>ЛИТЕРАТУРА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МЕХАНИКА</dc:title>
  <dc:creator>Ekaterina Efremova</dc:creator>
  <cp:lastModifiedBy>Ekaterina Efremova</cp:lastModifiedBy>
  <cp:revision>279</cp:revision>
  <dcterms:created xsi:type="dcterms:W3CDTF">2019-01-04T17:45:57Z</dcterms:created>
  <dcterms:modified xsi:type="dcterms:W3CDTF">2023-10-24T15:47:26Z</dcterms:modified>
</cp:coreProperties>
</file>